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683" r:id="rId4"/>
  </p:sldMasterIdLst>
  <p:notesMasterIdLst>
    <p:notesMasterId r:id="rId37"/>
  </p:notesMasterIdLst>
  <p:sldIdLst>
    <p:sldId id="467" r:id="rId5"/>
    <p:sldId id="452" r:id="rId6"/>
    <p:sldId id="460" r:id="rId7"/>
    <p:sldId id="461" r:id="rId8"/>
    <p:sldId id="462" r:id="rId9"/>
    <p:sldId id="410" r:id="rId10"/>
    <p:sldId id="465" r:id="rId11"/>
    <p:sldId id="408" r:id="rId12"/>
    <p:sldId id="469" r:id="rId13"/>
    <p:sldId id="470" r:id="rId14"/>
    <p:sldId id="471" r:id="rId15"/>
    <p:sldId id="411" r:id="rId16"/>
    <p:sldId id="472" r:id="rId17"/>
    <p:sldId id="478" r:id="rId18"/>
    <p:sldId id="475" r:id="rId19"/>
    <p:sldId id="439" r:id="rId20"/>
    <p:sldId id="473" r:id="rId21"/>
    <p:sldId id="327" r:id="rId22"/>
    <p:sldId id="432" r:id="rId23"/>
    <p:sldId id="434" r:id="rId24"/>
    <p:sldId id="433" r:id="rId25"/>
    <p:sldId id="437" r:id="rId26"/>
    <p:sldId id="438" r:id="rId27"/>
    <p:sldId id="435" r:id="rId28"/>
    <p:sldId id="436" r:id="rId29"/>
    <p:sldId id="459" r:id="rId30"/>
    <p:sldId id="456" r:id="rId31"/>
    <p:sldId id="458" r:id="rId32"/>
    <p:sldId id="457" r:id="rId33"/>
    <p:sldId id="477" r:id="rId34"/>
    <p:sldId id="405" r:id="rId35"/>
    <p:sldId id="476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FF"/>
    <a:srgbClr val="660033"/>
    <a:srgbClr val="FFFF00"/>
    <a:srgbClr val="FF3300"/>
    <a:srgbClr val="FCDDCF"/>
    <a:srgbClr val="FDEFE9"/>
    <a:srgbClr val="009900"/>
    <a:srgbClr val="FF9900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700" autoAdjust="0"/>
  </p:normalViewPr>
  <p:slideViewPr>
    <p:cSldViewPr>
      <p:cViewPr>
        <p:scale>
          <a:sx n="80" d="100"/>
          <a:sy n="80" d="100"/>
        </p:scale>
        <p:origin x="-648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62A5D6F-323B-4454-AEE8-B92CC9811A54}" type="datetimeFigureOut">
              <a:rPr lang="en-US"/>
              <a:pPr>
                <a:defRPr/>
              </a:pPr>
              <a:t>5/15/2010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C44C415-E848-43E1-85E6-1FE700526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926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C17186-5BB1-4839-83AB-20CB0E5C046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44C415-E848-43E1-85E6-1FE700526C0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FACBB8-8497-4C5F-A389-8806C69665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Impartirea in cele doua faze de constructie</a:t>
            </a:r>
          </a:p>
          <a:p>
            <a:pPr>
              <a:spcBef>
                <a:spcPct val="0"/>
              </a:spcBef>
            </a:pPr>
            <a:r>
              <a:rPr lang="en-US" smtClean="0"/>
              <a:t>Doi ani putem avea intregul complex construit!</a:t>
            </a:r>
          </a:p>
          <a:p>
            <a:pPr>
              <a:spcBef>
                <a:spcPct val="0"/>
              </a:spcBef>
            </a:pPr>
            <a:r>
              <a:rPr lang="en-US" smtClean="0"/>
              <a:t>Depinde de nivelul donatiilor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788FF-01EC-4AA5-8679-02DC9621D8C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41BCE1-6194-4A66-A411-68F04DE2BB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FDACCC-1AF2-4907-BC0D-481AB42C724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0D388B-CE74-4E2D-AAFF-6DDF54307AE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6809A1-1D20-4576-8F50-AE504BC7A2E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44C415-E848-43E1-85E6-1FE700526C0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44C415-E848-43E1-85E6-1FE700526C0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44C415-E848-43E1-85E6-1FE700526C0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DC5C6-62A0-45A5-855C-E6A639DE9A0B}" type="datetimeFigureOut">
              <a:rPr lang="en-US"/>
              <a:pPr>
                <a:defRPr/>
              </a:pPr>
              <a:t>5/15/2010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67480-B9FC-4CFF-87B9-22C64FDDA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3DD38-6E33-4484-8865-1426FBC0570E}" type="datetimeFigureOut">
              <a:rPr lang="en-US"/>
              <a:pPr>
                <a:defRPr/>
              </a:pPr>
              <a:t>5/15/2010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723B8-E933-4A65-9BBC-69C62A390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BA9D1-A526-419A-B101-E7CFA9428BEA}" type="datetimeFigureOut">
              <a:rPr lang="en-US"/>
              <a:pPr>
                <a:defRPr/>
              </a:pPr>
              <a:t>5/15/2010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5842-A0A3-4EB4-8B71-467A84F20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69339-DA8C-473F-AD8A-E8BFA395A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77D77-E12E-4017-9F24-A94393BD41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80C50-1DD9-4CF2-A649-526B5FB0E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861DD-A106-4F85-976A-934B510B4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73274-5A38-439B-8624-C76B013A6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3FE39-FCF3-4309-ACCA-D0D08DBDD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1EA5B-B11D-419A-AE81-9A9F8D621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5DEB-D504-4937-9BE6-FFF7E400B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3B37A-9FAB-4A7C-A949-BA6FB03DB257}" type="datetimeFigureOut">
              <a:rPr lang="en-US"/>
              <a:pPr>
                <a:defRPr/>
              </a:pPr>
              <a:t>5/15/2010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B44E3-0FA4-4827-9582-5827FAA73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69AF9-67E2-45B7-A4D9-586833F05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76F38-8F94-4F11-9C96-D696B5586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3C16A-EFF6-4955-8F67-F9E4D447B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1956D-2F0A-4262-A1F9-B240282B3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CA2F-3E77-40F5-9268-1D24EA8648E9}" type="datetimeFigureOut">
              <a:rPr lang="en-US" smtClean="0"/>
              <a:pPr/>
              <a:t>5/15/2010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44E2-7B34-4D7F-966B-9203B8C0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CA2F-3E77-40F5-9268-1D24EA8648E9}" type="datetimeFigureOut">
              <a:rPr lang="en-US" smtClean="0"/>
              <a:pPr/>
              <a:t>5/15/2010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44E2-7B34-4D7F-966B-9203B8C0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CA2F-3E77-40F5-9268-1D24EA8648E9}" type="datetimeFigureOut">
              <a:rPr lang="en-US" smtClean="0"/>
              <a:pPr/>
              <a:t>5/15/2010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44E2-7B34-4D7F-966B-9203B8C0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CA2F-3E77-40F5-9268-1D24EA8648E9}" type="datetimeFigureOut">
              <a:rPr lang="en-US" smtClean="0"/>
              <a:pPr/>
              <a:t>5/15/2010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44E2-7B34-4D7F-966B-9203B8C0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CA2F-3E77-40F5-9268-1D24EA8648E9}" type="datetimeFigureOut">
              <a:rPr lang="en-US" smtClean="0"/>
              <a:pPr/>
              <a:t>5/15/2010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44E2-7B34-4D7F-966B-9203B8C0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CA2F-3E77-40F5-9268-1D24EA8648E9}" type="datetimeFigureOut">
              <a:rPr lang="en-US" smtClean="0"/>
              <a:pPr/>
              <a:t>5/15/2010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44E2-7B34-4D7F-966B-9203B8C0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45CA6-8396-4E62-ACBF-F82F9BC5388E}" type="datetimeFigureOut">
              <a:rPr lang="en-US"/>
              <a:pPr>
                <a:defRPr/>
              </a:pPr>
              <a:t>5/15/2010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6CE60-A2E0-46B9-B8B2-BC05EF345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CA2F-3E77-40F5-9268-1D24EA8648E9}" type="datetimeFigureOut">
              <a:rPr lang="en-US" smtClean="0"/>
              <a:pPr/>
              <a:t>5/15/2010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44E2-7B34-4D7F-966B-9203B8C0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CA2F-3E77-40F5-9268-1D24EA8648E9}" type="datetimeFigureOut">
              <a:rPr lang="en-US" smtClean="0"/>
              <a:pPr/>
              <a:t>5/15/2010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44E2-7B34-4D7F-966B-9203B8C0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CA2F-3E77-40F5-9268-1D24EA8648E9}" type="datetimeFigureOut">
              <a:rPr lang="en-US" smtClean="0"/>
              <a:pPr/>
              <a:t>5/15/2010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44E2-7B34-4D7F-966B-9203B8C0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CA2F-3E77-40F5-9268-1D24EA8648E9}" type="datetimeFigureOut">
              <a:rPr lang="en-US" smtClean="0"/>
              <a:pPr/>
              <a:t>5/15/2010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44E2-7B34-4D7F-966B-9203B8C0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CA2F-3E77-40F5-9268-1D24EA8648E9}" type="datetimeFigureOut">
              <a:rPr lang="en-US" smtClean="0"/>
              <a:pPr/>
              <a:t>5/15/2010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44E2-7B34-4D7F-966B-9203B8C0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DC5C6-62A0-45A5-855C-E6A639DE9A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67480-B9FC-4CFF-87B9-22C64FDDA3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3B37A-9FAB-4A7C-A949-BA6FB03DB2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B44E3-0FA4-4827-9582-5827FAA730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45CA6-8396-4E62-ACBF-F82F9BC538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6CE60-A2E0-46B9-B8B2-BC05EF3454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5B2C9-24E1-4E81-846C-D386823674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B855B-8B78-43B4-B271-B242008BE3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D7D60-4AEE-4E0E-BBD9-E0D4B6C7A4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8F576-47C6-4002-AF26-9EB7816395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5B2C9-24E1-4E81-846C-D386823674B3}" type="datetimeFigureOut">
              <a:rPr lang="en-US"/>
              <a:pPr>
                <a:defRPr/>
              </a:pPr>
              <a:t>5/15/2010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B855B-8B78-43B4-B271-B242008BE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27D50-6566-42F0-A197-471DFB0C60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C587B-550F-4201-8C09-7D4CF04ED6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4B05F-5E20-44DE-99F4-072AAFDC09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A099-5A22-4814-9C1F-85753EE9EC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C5BE7-5A5D-4C09-82AA-CAC92324D2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0097B-1CF1-4E12-8A5D-0B13069A7A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C7B13-8FB4-4DF0-B3AA-D19C4CB58D9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8D96D-DC9D-49AC-B4EF-F42CAC1D4F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3DD38-6E33-4484-8865-1426FBC057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723B8-E933-4A65-9BBC-69C62A3901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BA9D1-A526-419A-B101-E7CFA9428B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5842-A0A3-4EB4-8B71-467A84F205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D7D60-4AEE-4E0E-BBD9-E0D4B6C7A4AC}" type="datetimeFigureOut">
              <a:rPr lang="en-US"/>
              <a:pPr>
                <a:defRPr/>
              </a:pPr>
              <a:t>5/15/2010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8F576-47C6-4002-AF26-9EB781639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27D50-6566-42F0-A197-471DFB0C60C8}" type="datetimeFigureOut">
              <a:rPr lang="en-US"/>
              <a:pPr>
                <a:defRPr/>
              </a:pPr>
              <a:t>5/15/2010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C587B-550F-4201-8C09-7D4CF04ED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4B05F-5E20-44DE-99F4-072AAFDC09AB}" type="datetimeFigureOut">
              <a:rPr lang="en-US"/>
              <a:pPr>
                <a:defRPr/>
              </a:pPr>
              <a:t>5/15/2010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A099-5A22-4814-9C1F-85753EE9E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C5BE7-5A5D-4C09-82AA-CAC92324D218}" type="datetimeFigureOut">
              <a:rPr lang="en-US"/>
              <a:pPr>
                <a:defRPr/>
              </a:pPr>
              <a:t>5/15/2010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0097B-1CF1-4E12-8A5D-0B13069A7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C7B13-8FB4-4DF0-B3AA-D19C4CB58D9D}" type="datetimeFigureOut">
              <a:rPr lang="en-US"/>
              <a:pPr>
                <a:defRPr/>
              </a:pPr>
              <a:t>5/15/2010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8D96D-DC9D-49AC-B4EF-F42CAC1D4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EE616B-FFF0-4767-A974-0FD960A3EEBB}" type="datetimeFigureOut">
              <a:rPr lang="en-US"/>
              <a:pPr>
                <a:defRPr/>
              </a:pPr>
              <a:t>5/15/2010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8317E4-AB73-4487-9DF7-6EA1C0743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4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79477D77-E12E-4017-9F24-A94393BD4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95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DCA2F-3E77-40F5-9268-1D24EA8648E9}" type="datetimeFigureOut">
              <a:rPr lang="en-US" smtClean="0"/>
              <a:pPr/>
              <a:t>5/15/2010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E44E2-7B34-4D7F-966B-9203B8C03B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EE616B-FFF0-4767-A974-0FD960A3EE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8317E4-AB73-4487-9DF7-6EA1C07437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7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ctrTitle"/>
          </p:nvPr>
        </p:nvSpPr>
        <p:spPr>
          <a:xfrm>
            <a:off x="685800" y="511175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rgbClr val="002060"/>
                </a:solidFill>
              </a:rPr>
              <a:t>Centrul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Comunitatii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Ortodoxe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Romanesti</a:t>
            </a:r>
            <a:r>
              <a:rPr lang="en-US" sz="4000" dirty="0" smtClean="0">
                <a:solidFill>
                  <a:srgbClr val="002060"/>
                </a:solidFill>
              </a:rPr>
              <a:t> din Seattle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724400"/>
            <a:ext cx="3886200" cy="1828800"/>
          </a:xfrm>
        </p:spPr>
        <p:txBody>
          <a:bodyPr/>
          <a:lstStyle/>
          <a:p>
            <a:pPr algn="l" eaLnBrk="1" hangingPunct="1"/>
            <a:r>
              <a:rPr lang="en-US" dirty="0" err="1" smtClean="0">
                <a:solidFill>
                  <a:srgbClr val="002060"/>
                </a:solidFill>
              </a:rPr>
              <a:t>Loredana</a:t>
            </a:r>
            <a:r>
              <a:rPr lang="en-US" dirty="0" smtClean="0">
                <a:solidFill>
                  <a:srgbClr val="002060"/>
                </a:solidFill>
              </a:rPr>
              <a:t> Gavrilescu</a:t>
            </a:r>
          </a:p>
          <a:p>
            <a:pPr algn="l" eaLnBrk="1" hangingPunct="1"/>
            <a:r>
              <a:rPr lang="en-US" dirty="0" smtClean="0">
                <a:solidFill>
                  <a:srgbClr val="002060"/>
                </a:solidFill>
              </a:rPr>
              <a:t>Clement Ifrim</a:t>
            </a:r>
          </a:p>
          <a:p>
            <a:pPr lvl="0" algn="l"/>
            <a:r>
              <a:rPr lang="en-US" dirty="0" smtClean="0">
                <a:solidFill>
                  <a:srgbClr val="002060"/>
                </a:solidFill>
              </a:rPr>
              <a:t>Bogdan Tepordei</a:t>
            </a:r>
          </a:p>
          <a:p>
            <a:pPr algn="l" eaLnBrk="1" hangingPunct="1"/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53000" y="4724400"/>
            <a:ext cx="3352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Preot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Ioan Catana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Andi Gavrilescu</a:t>
            </a:r>
          </a:p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002060"/>
                </a:solidFill>
                <a:latin typeface="Calibri"/>
                <a:cs typeface="+mn-cs"/>
              </a:rPr>
              <a:t>Tudor Toma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5"/>
          <p:cNvPicPr>
            <a:picLocks noChangeAspect="1" noChangeArrowheads="1"/>
          </p:cNvPicPr>
          <p:nvPr/>
        </p:nvPicPr>
        <p:blipFill>
          <a:blip r:embed="rId2" cstate="print"/>
          <a:srcRect t="8791" b="50183"/>
          <a:stretch>
            <a:fillRect/>
          </a:stretch>
        </p:blipFill>
        <p:spPr bwMode="auto">
          <a:xfrm>
            <a:off x="2590800" y="0"/>
            <a:ext cx="3902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590800"/>
            <a:ext cx="46878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1925" y="1676400"/>
            <a:ext cx="39020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71800"/>
            <a:ext cx="39020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6" cstate="print"/>
          <a:srcRect t="14651"/>
          <a:stretch>
            <a:fillRect/>
          </a:stretch>
        </p:blipFill>
        <p:spPr bwMode="auto">
          <a:xfrm>
            <a:off x="2514600" y="828675"/>
            <a:ext cx="39020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"/>
          <p:cNvPicPr>
            <a:picLocks noChangeAspect="1" noChangeArrowheads="1"/>
          </p:cNvPicPr>
          <p:nvPr/>
        </p:nvPicPr>
        <p:blipFill>
          <a:blip r:embed="rId7" cstate="print"/>
          <a:srcRect t="14651" r="9764"/>
          <a:stretch>
            <a:fillRect/>
          </a:stretch>
        </p:blipFill>
        <p:spPr bwMode="auto">
          <a:xfrm>
            <a:off x="5622925" y="0"/>
            <a:ext cx="35210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41925" y="4257675"/>
            <a:ext cx="39020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5080000"/>
            <a:ext cx="2667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927600"/>
            <a:ext cx="28956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3200400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28956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152400"/>
            <a:ext cx="5486400" cy="838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Serbare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Craciun</a:t>
            </a:r>
            <a:r>
              <a:rPr lang="en-US" dirty="0" smtClean="0">
                <a:solidFill>
                  <a:srgbClr val="FFFF00"/>
                </a:solidFill>
              </a:rPr>
              <a:t> 2004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257675"/>
            <a:ext cx="39020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752600"/>
            <a:ext cx="39020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1"/>
          <p:cNvPicPr>
            <a:picLocks noChangeAspect="1" noChangeArrowheads="1"/>
          </p:cNvPicPr>
          <p:nvPr/>
        </p:nvPicPr>
        <p:blipFill>
          <a:blip r:embed="rId4" cstate="print"/>
          <a:srcRect l="8885"/>
          <a:stretch>
            <a:fillRect/>
          </a:stretch>
        </p:blipFill>
        <p:spPr bwMode="auto">
          <a:xfrm>
            <a:off x="5659438" y="2514600"/>
            <a:ext cx="3484562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0"/>
            <a:ext cx="29876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6213" y="0"/>
            <a:ext cx="38877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4"/>
          <p:cNvPicPr>
            <a:picLocks noChangeAspect="1" noChangeArrowheads="1"/>
          </p:cNvPicPr>
          <p:nvPr/>
        </p:nvPicPr>
        <p:blipFill>
          <a:blip r:embed="rId7" cstate="print"/>
          <a:srcRect t="26740" r="3906"/>
          <a:stretch>
            <a:fillRect/>
          </a:stretch>
        </p:blipFill>
        <p:spPr bwMode="auto">
          <a:xfrm>
            <a:off x="5394325" y="4953000"/>
            <a:ext cx="37496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57675"/>
            <a:ext cx="39020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8"/>
          <p:cNvPicPr>
            <a:picLocks noChangeAspect="1" noChangeArrowheads="1"/>
          </p:cNvPicPr>
          <p:nvPr/>
        </p:nvPicPr>
        <p:blipFill>
          <a:blip r:embed="rId8" cstate="print"/>
          <a:srcRect t="10719"/>
          <a:stretch>
            <a:fillRect/>
          </a:stretch>
        </p:blipFill>
        <p:spPr bwMode="auto">
          <a:xfrm>
            <a:off x="2514600" y="0"/>
            <a:ext cx="396875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7"/>
          <p:cNvPicPr>
            <a:picLocks noChangeAspect="1" noChangeArrowheads="1"/>
          </p:cNvPicPr>
          <p:nvPr/>
        </p:nvPicPr>
        <p:blipFill>
          <a:blip r:embed="rId9" cstate="print"/>
          <a:srcRect t="19377" r="33591"/>
          <a:stretch>
            <a:fillRect/>
          </a:stretch>
        </p:blipFill>
        <p:spPr bwMode="auto">
          <a:xfrm>
            <a:off x="0" y="0"/>
            <a:ext cx="28194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TextBox 20"/>
          <p:cNvSpPr txBox="1">
            <a:spLocks noChangeArrowheads="1"/>
          </p:cNvSpPr>
          <p:nvPr/>
        </p:nvSpPr>
        <p:spPr bwMode="auto">
          <a:xfrm>
            <a:off x="0" y="0"/>
            <a:ext cx="433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Calibri" pitchFamily="34" charset="0"/>
              </a:rPr>
              <a:t>Serbare Craciun 2004 (cont.)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n\Documents\FromSDCard\Collages\12_20_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324600" cy="563562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Serbarea</a:t>
            </a:r>
            <a:r>
              <a:rPr lang="en-US" dirty="0" smtClean="0">
                <a:solidFill>
                  <a:srgbClr val="FFFF00"/>
                </a:solidFill>
              </a:rPr>
              <a:t> de Cr</a:t>
            </a:r>
            <a:r>
              <a:rPr lang="ro-RO" dirty="0" smtClean="0">
                <a:solidFill>
                  <a:srgbClr val="FFFF00"/>
                </a:solidFill>
              </a:rPr>
              <a:t>ă</a:t>
            </a:r>
            <a:r>
              <a:rPr lang="en-US" dirty="0" err="1" smtClean="0">
                <a:solidFill>
                  <a:srgbClr val="FFFF00"/>
                </a:solidFill>
              </a:rPr>
              <a:t>ciun</a:t>
            </a:r>
            <a:r>
              <a:rPr lang="en-US" dirty="0" smtClean="0">
                <a:solidFill>
                  <a:srgbClr val="FFFF00"/>
                </a:solidFill>
              </a:rPr>
              <a:t> 2009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Proiectul</a:t>
            </a:r>
            <a:r>
              <a:rPr lang="en-US" sz="4000" dirty="0" smtClean="0">
                <a:solidFill>
                  <a:srgbClr val="002060"/>
                </a:solidFill>
              </a:rPr>
              <a:t> de </a:t>
            </a:r>
            <a:r>
              <a:rPr lang="en-US" sz="4000" dirty="0" err="1" smtClean="0">
                <a:solidFill>
                  <a:srgbClr val="002060"/>
                </a:solidFill>
              </a:rPr>
              <a:t>Constructie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002060"/>
                </a:solidFill>
              </a:rPr>
              <a:t>Scurt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istoric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002060"/>
                </a:solidFill>
              </a:rPr>
              <a:t>Datele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proiectului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002060"/>
                </a:solidFill>
              </a:rPr>
              <a:t>Planurile</a:t>
            </a:r>
            <a:r>
              <a:rPr lang="en-US" sz="2400" dirty="0" smtClean="0">
                <a:solidFill>
                  <a:srgbClr val="002060"/>
                </a:solidFill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</a:rPr>
              <a:t>constructie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002060"/>
                </a:solidFill>
              </a:rPr>
              <a:t>Procesul</a:t>
            </a:r>
            <a:r>
              <a:rPr lang="en-US" sz="2400" dirty="0" smtClean="0">
                <a:solidFill>
                  <a:srgbClr val="002060"/>
                </a:solidFill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</a:rPr>
              <a:t>constructie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002060"/>
                </a:solidFill>
              </a:rPr>
              <a:t>Planul</a:t>
            </a:r>
            <a:r>
              <a:rPr lang="en-US" sz="2400" dirty="0" smtClean="0">
                <a:solidFill>
                  <a:srgbClr val="002060"/>
                </a:solidFill>
              </a:rPr>
              <a:t> de </a:t>
            </a:r>
            <a:r>
              <a:rPr lang="en-US" sz="2400" dirty="0" err="1" smtClean="0">
                <a:solidFill>
                  <a:srgbClr val="002060"/>
                </a:solidFill>
              </a:rPr>
              <a:t>lucru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4000" dirty="0" err="1">
                <a:solidFill>
                  <a:srgbClr val="002060"/>
                </a:solidFill>
              </a:rPr>
              <a:t>Scurt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Istoric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382000" cy="4525963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2004	</a:t>
            </a:r>
            <a:r>
              <a:rPr lang="en-US" sz="1800" dirty="0" err="1" smtClean="0">
                <a:solidFill>
                  <a:srgbClr val="002060"/>
                </a:solidFill>
              </a:rPr>
              <a:t>Cumpararea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terenului</a:t>
            </a:r>
            <a:r>
              <a:rPr lang="en-US" sz="1800" dirty="0" smtClean="0">
                <a:solidFill>
                  <a:srgbClr val="002060"/>
                </a:solidFill>
              </a:rPr>
              <a:t> din Mountlake Terrace</a:t>
            </a:r>
          </a:p>
          <a:p>
            <a:pPr marL="457200" indent="-457200"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2005 	</a:t>
            </a:r>
            <a:r>
              <a:rPr lang="en-US" sz="1800" dirty="0" err="1" smtClean="0">
                <a:solidFill>
                  <a:srgbClr val="0033CC"/>
                </a:solidFill>
              </a:rPr>
              <a:t>Alegerea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bisericilor</a:t>
            </a:r>
            <a:r>
              <a:rPr lang="en-US" sz="1800" dirty="0" smtClean="0">
                <a:solidFill>
                  <a:srgbClr val="0033CC"/>
                </a:solidFill>
              </a:rPr>
              <a:t> model din Romania</a:t>
            </a:r>
          </a:p>
          <a:p>
            <a:pPr>
              <a:buNone/>
            </a:pPr>
            <a:r>
              <a:rPr lang="it-IT" sz="1800" dirty="0" smtClean="0">
                <a:solidFill>
                  <a:srgbClr val="002060"/>
                </a:solidFill>
              </a:rPr>
              <a:t>2006	Prima campanie de strângere de fonduri</a:t>
            </a:r>
          </a:p>
          <a:p>
            <a:pPr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		</a:t>
            </a:r>
            <a:r>
              <a:rPr lang="en-US" sz="1800" dirty="0" err="1" smtClean="0">
                <a:solidFill>
                  <a:srgbClr val="002060"/>
                </a:solidFill>
              </a:rPr>
              <a:t>Sfintirea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pietrei</a:t>
            </a:r>
            <a:r>
              <a:rPr lang="en-US" sz="1800" dirty="0" smtClean="0">
                <a:solidFill>
                  <a:srgbClr val="002060"/>
                </a:solidFill>
              </a:rPr>
              <a:t> de </a:t>
            </a:r>
            <a:r>
              <a:rPr lang="en-US" sz="1800" dirty="0" err="1" smtClean="0">
                <a:solidFill>
                  <a:srgbClr val="002060"/>
                </a:solidFill>
              </a:rPr>
              <a:t>temelie</a:t>
            </a:r>
            <a:r>
              <a:rPr lang="en-US" sz="1800" dirty="0" smtClean="0">
                <a:solidFill>
                  <a:srgbClr val="002060"/>
                </a:solidFill>
              </a:rPr>
              <a:t> a </a:t>
            </a:r>
            <a:r>
              <a:rPr lang="en-US" sz="1800" dirty="0" err="1" smtClean="0">
                <a:solidFill>
                  <a:srgbClr val="002060"/>
                </a:solidFill>
              </a:rPr>
              <a:t>bisericii</a:t>
            </a:r>
            <a:endParaRPr lang="en-US" sz="1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t-BR" sz="1800" dirty="0" smtClean="0">
                <a:solidFill>
                  <a:srgbClr val="002060"/>
                </a:solidFill>
              </a:rPr>
              <a:t>2007	Finalizarea arhitecturii de catre arhitectii Ovidiu Marcu si Adam Clark</a:t>
            </a:r>
          </a:p>
          <a:p>
            <a:pPr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2008	</a:t>
            </a:r>
            <a:r>
              <a:rPr lang="en-US" sz="1800" dirty="0" err="1" smtClean="0">
                <a:solidFill>
                  <a:srgbClr val="002060"/>
                </a:solidFill>
              </a:rPr>
              <a:t>Finalizarea</a:t>
            </a:r>
            <a:r>
              <a:rPr lang="en-US" sz="1800" dirty="0" smtClean="0">
                <a:solidFill>
                  <a:srgbClr val="002060"/>
                </a:solidFill>
              </a:rPr>
              <a:t> site </a:t>
            </a:r>
            <a:r>
              <a:rPr lang="en-US" sz="1800" dirty="0" err="1" smtClean="0">
                <a:solidFill>
                  <a:srgbClr val="002060"/>
                </a:solidFill>
              </a:rPr>
              <a:t>planului</a:t>
            </a:r>
            <a:r>
              <a:rPr lang="en-US" sz="1800" dirty="0" smtClean="0">
                <a:solidFill>
                  <a:srgbClr val="002060"/>
                </a:solidFill>
              </a:rPr>
              <a:t> conform </a:t>
            </a:r>
            <a:r>
              <a:rPr lang="en-US" sz="1800" dirty="0" err="1" smtClean="0">
                <a:solidFill>
                  <a:srgbClr val="002060"/>
                </a:solidFill>
              </a:rPr>
              <a:t>cerintelor</a:t>
            </a:r>
            <a:r>
              <a:rPr lang="en-US" sz="1800" dirty="0" smtClean="0">
                <a:solidFill>
                  <a:srgbClr val="002060"/>
                </a:solidFill>
              </a:rPr>
              <a:t> la City of Mountlake Terrace</a:t>
            </a:r>
          </a:p>
          <a:p>
            <a:pPr>
              <a:buNone/>
            </a:pPr>
            <a:r>
              <a:rPr lang="pt-BR" sz="1800" dirty="0" smtClean="0">
                <a:solidFill>
                  <a:srgbClr val="002060"/>
                </a:solidFill>
              </a:rPr>
              <a:t>2009	Depunerea aplicatiei pentru Conditional Use Permit</a:t>
            </a:r>
          </a:p>
          <a:p>
            <a:pPr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		</a:t>
            </a:r>
            <a:r>
              <a:rPr lang="en-US" sz="1800" dirty="0" err="1" smtClean="0">
                <a:solidFill>
                  <a:srgbClr val="0033CC"/>
                </a:solidFill>
              </a:rPr>
              <a:t>Aprobarea</a:t>
            </a:r>
            <a:r>
              <a:rPr lang="en-US" sz="1800" dirty="0" smtClean="0">
                <a:solidFill>
                  <a:srgbClr val="0033CC"/>
                </a:solidFill>
              </a:rPr>
              <a:t> Conditional Use Permit (7/29)</a:t>
            </a:r>
          </a:p>
          <a:p>
            <a:pPr>
              <a:buNone/>
            </a:pPr>
            <a:r>
              <a:rPr lang="it-IT" sz="1800" dirty="0" smtClean="0">
                <a:solidFill>
                  <a:srgbClr val="002060"/>
                </a:solidFill>
              </a:rPr>
              <a:t>		Semnarea contractului cu firma 2812 Architecture – Adam Clark</a:t>
            </a:r>
          </a:p>
          <a:p>
            <a:pPr>
              <a:buNone/>
            </a:pPr>
            <a:r>
              <a:rPr lang="it-IT" sz="1800" dirty="0" smtClean="0">
                <a:solidFill>
                  <a:srgbClr val="002060"/>
                </a:solidFill>
              </a:rPr>
              <a:t>		Semnarea contractelor de civil engineering, structura si geodezie </a:t>
            </a:r>
          </a:p>
          <a:p>
            <a:pPr>
              <a:buNone/>
            </a:pPr>
            <a:r>
              <a:rPr lang="pt-BR" sz="1800" dirty="0" smtClean="0">
                <a:solidFill>
                  <a:srgbClr val="002060"/>
                </a:solidFill>
              </a:rPr>
              <a:t>2010	</a:t>
            </a:r>
            <a:r>
              <a:rPr lang="pt-BR" sz="1800" dirty="0" smtClean="0">
                <a:solidFill>
                  <a:srgbClr val="0033CC"/>
                </a:solidFill>
              </a:rPr>
              <a:t>Depunerea planurilor pentru permisului de constructie (3/9)</a:t>
            </a:r>
          </a:p>
          <a:p>
            <a:pPr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		</a:t>
            </a:r>
            <a:r>
              <a:rPr lang="en-US" sz="1800" dirty="0" err="1" smtClean="0">
                <a:solidFill>
                  <a:srgbClr val="660033"/>
                </a:solidFill>
              </a:rPr>
              <a:t>Începerea</a:t>
            </a:r>
            <a:r>
              <a:rPr lang="en-US" sz="1800" dirty="0" smtClean="0">
                <a:solidFill>
                  <a:srgbClr val="660033"/>
                </a:solidFill>
              </a:rPr>
              <a:t> </a:t>
            </a:r>
            <a:r>
              <a:rPr lang="en-US" sz="1800" dirty="0" err="1" smtClean="0">
                <a:solidFill>
                  <a:srgbClr val="660033"/>
                </a:solidFill>
              </a:rPr>
              <a:t>constructiei</a:t>
            </a:r>
            <a:r>
              <a:rPr lang="en-US" sz="1800" dirty="0" smtClean="0">
                <a:solidFill>
                  <a:srgbClr val="660033"/>
                </a:solidFill>
              </a:rPr>
              <a:t> (6/15)</a:t>
            </a:r>
          </a:p>
          <a:p>
            <a:pPr>
              <a:buNone/>
            </a:pPr>
            <a:r>
              <a:rPr lang="it-IT" sz="1800" dirty="0" smtClean="0">
                <a:solidFill>
                  <a:srgbClr val="660033"/>
                </a:solidFill>
              </a:rPr>
              <a:t>2012	Inaugurarea Bisericii si a Centrului Cultural Românesc</a:t>
            </a:r>
            <a:endParaRPr lang="en-US" sz="1800" dirty="0">
              <a:solidFill>
                <a:srgbClr val="660033"/>
              </a:solidFill>
            </a:endParaRPr>
          </a:p>
          <a:p>
            <a:pPr>
              <a:buFontTx/>
              <a:buNone/>
            </a:pPr>
            <a:endParaRPr lang="en-US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6781800" cy="792163"/>
          </a:xfrm>
        </p:spPr>
        <p:txBody>
          <a:bodyPr/>
          <a:lstStyle/>
          <a:p>
            <a:r>
              <a:rPr lang="en-US" sz="3600" dirty="0" err="1" smtClean="0"/>
              <a:t>Biserici</a:t>
            </a:r>
            <a:r>
              <a:rPr lang="en-US" sz="3600" dirty="0" smtClean="0"/>
              <a:t> model din Romania</a:t>
            </a:r>
            <a:endParaRPr lang="en-US" sz="3600" dirty="0"/>
          </a:p>
        </p:txBody>
      </p:sp>
      <p:pic>
        <p:nvPicPr>
          <p:cNvPr id="17417" name="Picture 9" descr="putna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838200"/>
            <a:ext cx="44958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3" descr="sambata 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4191000"/>
            <a:ext cx="3352800" cy="2514600"/>
          </a:xfrm>
          <a:noFill/>
          <a:ln/>
        </p:spPr>
      </p:pic>
      <p:pic>
        <p:nvPicPr>
          <p:cNvPr id="17422" name="Picture 14" descr="putna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949325"/>
            <a:ext cx="34290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sambata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633788"/>
            <a:ext cx="441960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udor Toma\Desktop\church\project\Poze Biserica\bisrica nord-w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3600" dirty="0" err="1">
                <a:solidFill>
                  <a:srgbClr val="002060"/>
                </a:solidFill>
              </a:rPr>
              <a:t>Cerintele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Proiectului</a:t>
            </a:r>
            <a:r>
              <a:rPr lang="en-US" sz="3600" dirty="0" smtClean="0">
                <a:solidFill>
                  <a:srgbClr val="002060"/>
                </a:solidFill>
              </a:rPr>
              <a:t> de </a:t>
            </a:r>
            <a:r>
              <a:rPr lang="en-US" sz="3600" dirty="0" err="1">
                <a:solidFill>
                  <a:srgbClr val="002060"/>
                </a:solidFill>
              </a:rPr>
              <a:t>Constructie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000" i="1" dirty="0" smtClean="0">
                <a:solidFill>
                  <a:srgbClr val="002060"/>
                </a:solidFill>
              </a:rPr>
              <a:t>Biserica</a:t>
            </a:r>
            <a:endParaRPr lang="pt-BR" sz="2000" i="1" dirty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</a:pPr>
            <a:r>
              <a:rPr lang="it-IT" sz="1800" dirty="0" smtClean="0">
                <a:solidFill>
                  <a:srgbClr val="002060"/>
                </a:solidFill>
              </a:rPr>
              <a:t>Structura: altar, pridvor, pronaos, naos, altar, 2 camere anexe, b</a:t>
            </a:r>
            <a:r>
              <a:rPr lang="en-US" sz="1800" dirty="0" err="1" smtClean="0">
                <a:solidFill>
                  <a:srgbClr val="002060"/>
                </a:solidFill>
              </a:rPr>
              <a:t>alcon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cor</a:t>
            </a:r>
            <a:endParaRPr lang="pt-BR" sz="1800" dirty="0" smtClean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</a:pPr>
            <a:r>
              <a:rPr lang="pt-BR" sz="1800" dirty="0" smtClean="0">
                <a:solidFill>
                  <a:srgbClr val="002060"/>
                </a:solidFill>
              </a:rPr>
              <a:t>Suprafata: 4,169 sqft (40’ x 110’)</a:t>
            </a:r>
          </a:p>
          <a:p>
            <a:pPr lvl="1">
              <a:lnSpc>
                <a:spcPct val="90000"/>
              </a:lnSpc>
            </a:pPr>
            <a:r>
              <a:rPr lang="pt-BR" sz="1800" dirty="0" smtClean="0">
                <a:solidFill>
                  <a:srgbClr val="002060"/>
                </a:solidFill>
              </a:rPr>
              <a:t>Suprafata naos: 2,417 sqft</a:t>
            </a:r>
          </a:p>
          <a:p>
            <a:pPr lvl="1">
              <a:lnSpc>
                <a:spcPct val="90000"/>
              </a:lnSpc>
            </a:pPr>
            <a:r>
              <a:rPr lang="pt-BR" sz="1800" dirty="0" smtClean="0">
                <a:solidFill>
                  <a:srgbClr val="002060"/>
                </a:solidFill>
              </a:rPr>
              <a:t>Capacitate maxima: 390 de persoane </a:t>
            </a:r>
          </a:p>
          <a:p>
            <a:pPr lvl="2">
              <a:lnSpc>
                <a:spcPct val="90000"/>
              </a:lnSpc>
            </a:pPr>
            <a:r>
              <a:rPr lang="pt-BR" sz="1600" dirty="0" smtClean="0">
                <a:solidFill>
                  <a:srgbClr val="002060"/>
                </a:solidFill>
              </a:rPr>
              <a:t>intre 100 si 150 de persoane vin la slujba de duminica</a:t>
            </a:r>
          </a:p>
          <a:p>
            <a:pPr lvl="2">
              <a:lnSpc>
                <a:spcPct val="90000"/>
              </a:lnSpc>
            </a:pPr>
            <a:r>
              <a:rPr lang="pt-BR" sz="1600" dirty="0" smtClean="0">
                <a:solidFill>
                  <a:srgbClr val="002060"/>
                </a:solidFill>
              </a:rPr>
              <a:t>cca 700 de persoane vin la slujba de Paste</a:t>
            </a:r>
            <a:endParaRPr lang="pt-BR" sz="16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pt-BR" sz="2000" i="1" dirty="0" smtClean="0">
                <a:solidFill>
                  <a:srgbClr val="002060"/>
                </a:solidFill>
              </a:rPr>
              <a:t>Centrul Cultural</a:t>
            </a:r>
            <a:endParaRPr lang="pt-BR" sz="2000" i="1" dirty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</a:pPr>
            <a:r>
              <a:rPr lang="pt-BR" sz="1800" dirty="0" smtClean="0">
                <a:solidFill>
                  <a:srgbClr val="002060"/>
                </a:solidFill>
              </a:rPr>
              <a:t>Structura: sala de festivitati, bucatarie, birouri, foaier, 2 sali de clasa</a:t>
            </a:r>
          </a:p>
          <a:p>
            <a:pPr lvl="1">
              <a:lnSpc>
                <a:spcPct val="90000"/>
              </a:lnSpc>
            </a:pPr>
            <a:r>
              <a:rPr lang="pt-BR" sz="1800" dirty="0" smtClean="0">
                <a:solidFill>
                  <a:srgbClr val="002060"/>
                </a:solidFill>
              </a:rPr>
              <a:t>Suprafata nivelul 1 + 2:  8,235 sqft + 5,057 sqft</a:t>
            </a:r>
          </a:p>
          <a:p>
            <a:pPr lvl="1">
              <a:lnSpc>
                <a:spcPct val="90000"/>
              </a:lnSpc>
            </a:pPr>
            <a:r>
              <a:rPr lang="pt-BR" sz="1800" dirty="0" smtClean="0">
                <a:solidFill>
                  <a:srgbClr val="002060"/>
                </a:solidFill>
              </a:rPr>
              <a:t>Capacitate maxima sala </a:t>
            </a:r>
            <a:r>
              <a:rPr lang="pt-BR" sz="1800" dirty="0">
                <a:solidFill>
                  <a:srgbClr val="002060"/>
                </a:solidFill>
              </a:rPr>
              <a:t>de </a:t>
            </a:r>
            <a:r>
              <a:rPr lang="pt-BR" sz="1800" dirty="0" smtClean="0">
                <a:solidFill>
                  <a:srgbClr val="002060"/>
                </a:solidFill>
              </a:rPr>
              <a:t>festivitati: 264 </a:t>
            </a:r>
            <a:r>
              <a:rPr lang="pt-BR" sz="1800" dirty="0">
                <a:solidFill>
                  <a:srgbClr val="002060"/>
                </a:solidFill>
              </a:rPr>
              <a:t>de </a:t>
            </a:r>
            <a:r>
              <a:rPr lang="pt-BR" sz="1800" dirty="0" smtClean="0">
                <a:solidFill>
                  <a:srgbClr val="002060"/>
                </a:solidFill>
              </a:rPr>
              <a:t>locuri</a:t>
            </a:r>
            <a:endParaRPr lang="pt-BR" sz="20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it-IT" sz="2000" i="1" dirty="0" smtClean="0">
                <a:solidFill>
                  <a:srgbClr val="002060"/>
                </a:solidFill>
              </a:rPr>
              <a:t>Site</a:t>
            </a:r>
          </a:p>
          <a:p>
            <a:pPr lvl="1">
              <a:lnSpc>
                <a:spcPct val="90000"/>
              </a:lnSpc>
            </a:pPr>
            <a:r>
              <a:rPr lang="it-IT" sz="1800" dirty="0" smtClean="0">
                <a:solidFill>
                  <a:srgbClr val="002060"/>
                </a:solidFill>
              </a:rPr>
              <a:t>Structura: parcare, terasa biserica, alee de inconjurare, landscape</a:t>
            </a:r>
          </a:p>
          <a:p>
            <a:pPr lvl="1">
              <a:lnSpc>
                <a:spcPct val="90000"/>
              </a:lnSpc>
            </a:pPr>
            <a:r>
              <a:rPr lang="it-IT" sz="1800" dirty="0" smtClean="0">
                <a:solidFill>
                  <a:srgbClr val="002060"/>
                </a:solidFill>
              </a:rPr>
              <a:t>Capacitate maxima: 102 locuri de parcare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4638"/>
            <a:ext cx="7620000" cy="563562"/>
          </a:xfrm>
        </p:spPr>
        <p:txBody>
          <a:bodyPr/>
          <a:lstStyle/>
          <a:p>
            <a:pPr eaLnBrk="1" hangingPunct="1"/>
            <a:r>
              <a:rPr lang="en-US" sz="3600" dirty="0" err="1" smtClean="0">
                <a:solidFill>
                  <a:srgbClr val="002060"/>
                </a:solidFill>
              </a:rPr>
              <a:t>Echipa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Proiectului</a:t>
            </a:r>
            <a:r>
              <a:rPr lang="en-US" sz="3600" dirty="0" smtClean="0">
                <a:solidFill>
                  <a:srgbClr val="002060"/>
                </a:solidFill>
              </a:rPr>
              <a:t> de </a:t>
            </a:r>
            <a:r>
              <a:rPr lang="en-US" sz="3600" dirty="0" err="1" smtClean="0">
                <a:solidFill>
                  <a:srgbClr val="002060"/>
                </a:solidFill>
              </a:rPr>
              <a:t>Constructie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05800" cy="5410200"/>
          </a:xfrm>
        </p:spPr>
        <p:txBody>
          <a:bodyPr/>
          <a:lstStyle/>
          <a:p>
            <a:pPr eaLnBrk="1" hangingPunct="1">
              <a:buNone/>
            </a:pPr>
            <a:r>
              <a:rPr lang="en-US" sz="1800" b="1" dirty="0" err="1" smtClean="0">
                <a:solidFill>
                  <a:srgbClr val="002060"/>
                </a:solidFill>
              </a:rPr>
              <a:t>Speciali</a:t>
            </a:r>
            <a:r>
              <a:rPr lang="ro-RO" sz="1800" b="1" dirty="0" smtClean="0">
                <a:solidFill>
                  <a:srgbClr val="002060"/>
                </a:solidFill>
              </a:rPr>
              <a:t>ș</a:t>
            </a:r>
            <a:r>
              <a:rPr lang="en-US" sz="1800" b="1" dirty="0" err="1" smtClean="0">
                <a:solidFill>
                  <a:srgbClr val="002060"/>
                </a:solidFill>
              </a:rPr>
              <a:t>ti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1800" dirty="0" smtClean="0">
                <a:solidFill>
                  <a:srgbClr val="002060"/>
                </a:solidFill>
              </a:rPr>
              <a:t>Adam Clark, Gary Parkinson Architects – project architect</a:t>
            </a:r>
          </a:p>
          <a:p>
            <a:pPr eaLnBrk="1" hangingPunct="1"/>
            <a:r>
              <a:rPr lang="en-US" sz="1800" dirty="0" smtClean="0">
                <a:solidFill>
                  <a:srgbClr val="002060"/>
                </a:solidFill>
              </a:rPr>
              <a:t>Ovidiu Marcu – design architect</a:t>
            </a:r>
          </a:p>
          <a:p>
            <a:pPr eaLnBrk="1" hangingPunct="1"/>
            <a:r>
              <a:rPr lang="en-US" sz="1800" dirty="0" smtClean="0">
                <a:solidFill>
                  <a:srgbClr val="002060"/>
                </a:solidFill>
              </a:rPr>
              <a:t>Joseph Smeby, Omega Engineering – civil engineering</a:t>
            </a:r>
          </a:p>
          <a:p>
            <a:pPr eaLnBrk="1" hangingPunct="1"/>
            <a:r>
              <a:rPr lang="en-US" sz="1800" dirty="0" smtClean="0">
                <a:solidFill>
                  <a:srgbClr val="002060"/>
                </a:solidFill>
              </a:rPr>
              <a:t>Dan </a:t>
            </a:r>
            <a:r>
              <a:rPr lang="en-US" sz="1800" dirty="0" err="1" smtClean="0">
                <a:solidFill>
                  <a:srgbClr val="002060"/>
                </a:solidFill>
              </a:rPr>
              <a:t>Kosnik</a:t>
            </a:r>
            <a:r>
              <a:rPr lang="en-US" sz="1800" dirty="0" smtClean="0">
                <a:solidFill>
                  <a:srgbClr val="002060"/>
                </a:solidFill>
              </a:rPr>
              <a:t>, </a:t>
            </a:r>
            <a:r>
              <a:rPr lang="en-US" sz="1800" dirty="0" err="1" smtClean="0">
                <a:solidFill>
                  <a:srgbClr val="002060"/>
                </a:solidFill>
              </a:rPr>
              <a:t>Kosnik</a:t>
            </a:r>
            <a:r>
              <a:rPr lang="en-US" sz="1800" dirty="0" smtClean="0">
                <a:solidFill>
                  <a:srgbClr val="002060"/>
                </a:solidFill>
              </a:rPr>
              <a:t> Engineering – structural</a:t>
            </a:r>
          </a:p>
          <a:p>
            <a:pPr eaLnBrk="1" hangingPunct="1"/>
            <a:r>
              <a:rPr lang="en-US" sz="1800" dirty="0" err="1" smtClean="0">
                <a:solidFill>
                  <a:srgbClr val="002060"/>
                </a:solidFill>
              </a:rPr>
              <a:t>Khaled</a:t>
            </a:r>
            <a:r>
              <a:rPr lang="en-US" sz="1800" dirty="0" smtClean="0">
                <a:solidFill>
                  <a:srgbClr val="002060"/>
                </a:solidFill>
              </a:rPr>
              <a:t> M. </a:t>
            </a:r>
            <a:r>
              <a:rPr lang="en-US" sz="1800" dirty="0" err="1" smtClean="0">
                <a:solidFill>
                  <a:srgbClr val="002060"/>
                </a:solidFill>
              </a:rPr>
              <a:t>Shawish</a:t>
            </a:r>
            <a:r>
              <a:rPr lang="en-US" sz="1800" dirty="0" smtClean="0">
                <a:solidFill>
                  <a:srgbClr val="002060"/>
                </a:solidFill>
              </a:rPr>
              <a:t>, Nelson Geotechnical Associates – geodesic </a:t>
            </a:r>
          </a:p>
          <a:p>
            <a:pPr eaLnBrk="1" hangingPunct="1"/>
            <a:r>
              <a:rPr lang="en-US" sz="1800" dirty="0" smtClean="0">
                <a:solidFill>
                  <a:srgbClr val="002060"/>
                </a:solidFill>
              </a:rPr>
              <a:t>Chris </a:t>
            </a:r>
            <a:r>
              <a:rPr lang="en-US" sz="1800" dirty="0" err="1" smtClean="0">
                <a:solidFill>
                  <a:srgbClr val="002060"/>
                </a:solidFill>
              </a:rPr>
              <a:t>Rensch</a:t>
            </a:r>
            <a:r>
              <a:rPr lang="en-US" sz="1800" dirty="0" smtClean="0">
                <a:solidFill>
                  <a:srgbClr val="002060"/>
                </a:solidFill>
              </a:rPr>
              <a:t>, </a:t>
            </a:r>
            <a:r>
              <a:rPr lang="en-US" sz="1800" dirty="0" err="1" smtClean="0">
                <a:solidFill>
                  <a:srgbClr val="002060"/>
                </a:solidFill>
              </a:rPr>
              <a:t>Rensch</a:t>
            </a:r>
            <a:r>
              <a:rPr lang="en-US" sz="1800" dirty="0" smtClean="0">
                <a:solidFill>
                  <a:srgbClr val="002060"/>
                </a:solidFill>
              </a:rPr>
              <a:t> Engineering – mechanical </a:t>
            </a:r>
          </a:p>
          <a:p>
            <a:pPr eaLnBrk="1" hangingPunct="1"/>
            <a:r>
              <a:rPr lang="en-US" sz="1800" dirty="0" smtClean="0">
                <a:solidFill>
                  <a:srgbClr val="002060"/>
                </a:solidFill>
              </a:rPr>
              <a:t>Brian E. Lawler , Lawler, Burroughs &amp; Baker, P.C – legal counsel</a:t>
            </a:r>
          </a:p>
          <a:p>
            <a:pPr eaLnBrk="1" hangingPunct="1">
              <a:buNone/>
            </a:pPr>
            <a:endParaRPr lang="en-US" sz="1400" b="1" dirty="0" smtClean="0">
              <a:solidFill>
                <a:srgbClr val="002060"/>
              </a:solidFill>
            </a:endParaRPr>
          </a:p>
          <a:p>
            <a:pPr eaLnBrk="1" hangingPunct="1">
              <a:buNone/>
            </a:pPr>
            <a:r>
              <a:rPr lang="en-US" sz="1800" b="1" dirty="0" err="1" smtClean="0">
                <a:solidFill>
                  <a:srgbClr val="002060"/>
                </a:solidFill>
              </a:rPr>
              <a:t>Comitetului</a:t>
            </a:r>
            <a:r>
              <a:rPr lang="en-US" sz="1800" b="1" dirty="0" smtClean="0">
                <a:solidFill>
                  <a:srgbClr val="002060"/>
                </a:solidFill>
              </a:rPr>
              <a:t> de </a:t>
            </a:r>
            <a:r>
              <a:rPr lang="en-US" sz="1800" b="1" dirty="0" err="1" smtClean="0">
                <a:solidFill>
                  <a:srgbClr val="002060"/>
                </a:solidFill>
              </a:rPr>
              <a:t>constructie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pPr marL="342900" lvl="1" indent="-342900" eaLnBrk="1" hangingPunct="1">
              <a:buChar char="•"/>
            </a:pPr>
            <a:r>
              <a:rPr lang="en-US" sz="1800" dirty="0" smtClean="0">
                <a:solidFill>
                  <a:srgbClr val="002060"/>
                </a:solidFill>
                <a:ea typeface="+mn-ea"/>
                <a:cs typeface="+mn-cs"/>
              </a:rPr>
              <a:t>Ioan Catana</a:t>
            </a:r>
          </a:p>
          <a:p>
            <a:pPr marL="342900" lvl="1" indent="-342900" eaLnBrk="1" hangingPunct="1">
              <a:buChar char="•"/>
            </a:pPr>
            <a:r>
              <a:rPr lang="en-US" sz="1800" dirty="0" smtClean="0">
                <a:solidFill>
                  <a:srgbClr val="002060"/>
                </a:solidFill>
                <a:ea typeface="+mn-ea"/>
                <a:cs typeface="+mn-cs"/>
              </a:rPr>
              <a:t>Gigi Avram</a:t>
            </a:r>
          </a:p>
          <a:p>
            <a:pPr marL="342900" lvl="1" indent="-342900" eaLnBrk="1" hangingPunct="1">
              <a:buChar char="•"/>
            </a:pPr>
            <a:r>
              <a:rPr lang="en-US" sz="1800" dirty="0" smtClean="0">
                <a:solidFill>
                  <a:srgbClr val="002060"/>
                </a:solidFill>
                <a:ea typeface="+mn-ea"/>
                <a:cs typeface="+mn-cs"/>
              </a:rPr>
              <a:t>Ionic</a:t>
            </a:r>
            <a:r>
              <a:rPr lang="ro-RO" sz="1800" dirty="0" smtClean="0">
                <a:solidFill>
                  <a:srgbClr val="002060"/>
                </a:solidFill>
                <a:ea typeface="+mn-ea"/>
                <a:cs typeface="+mn-cs"/>
              </a:rPr>
              <a:t>ă</a:t>
            </a:r>
            <a:r>
              <a:rPr lang="en-US" sz="1800" dirty="0" smtClean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ea typeface="+mn-ea"/>
                <a:cs typeface="+mn-cs"/>
              </a:rPr>
              <a:t>Cre</a:t>
            </a:r>
            <a:r>
              <a:rPr lang="ro-RO" sz="1800" dirty="0" smtClean="0">
                <a:solidFill>
                  <a:srgbClr val="002060"/>
                </a:solidFill>
                <a:ea typeface="+mn-ea"/>
                <a:cs typeface="+mn-cs"/>
              </a:rPr>
              <a:t>ț</a:t>
            </a:r>
            <a:r>
              <a:rPr lang="en-US" sz="1800" dirty="0" smtClean="0">
                <a:solidFill>
                  <a:srgbClr val="002060"/>
                </a:solidFill>
                <a:ea typeface="+mn-ea"/>
                <a:cs typeface="+mn-cs"/>
              </a:rPr>
              <a:t>u</a:t>
            </a:r>
          </a:p>
          <a:p>
            <a:pPr marL="342900" lvl="1" indent="-342900" eaLnBrk="1" hangingPunct="1">
              <a:buChar char="•"/>
            </a:pPr>
            <a:r>
              <a:rPr lang="en-US" sz="1800" dirty="0" smtClean="0">
                <a:solidFill>
                  <a:srgbClr val="002060"/>
                </a:solidFill>
                <a:ea typeface="+mn-ea"/>
                <a:cs typeface="+mn-cs"/>
              </a:rPr>
              <a:t>Val Dominte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sz="1800" dirty="0" smtClean="0">
                <a:solidFill>
                  <a:srgbClr val="002060"/>
                </a:solidFill>
                <a:ea typeface="+mn-ea"/>
                <a:cs typeface="+mn-cs"/>
              </a:rPr>
              <a:t>Dan </a:t>
            </a:r>
            <a:r>
              <a:rPr lang="en-US" sz="1800" dirty="0" err="1" smtClean="0">
                <a:solidFill>
                  <a:srgbClr val="002060"/>
                </a:solidFill>
                <a:ea typeface="+mn-ea"/>
                <a:cs typeface="+mn-cs"/>
              </a:rPr>
              <a:t>Dru</a:t>
            </a:r>
            <a:r>
              <a:rPr lang="ro-RO" sz="1800" dirty="0" smtClean="0">
                <a:solidFill>
                  <a:srgbClr val="002060"/>
                </a:solidFill>
                <a:ea typeface="+mn-ea"/>
                <a:cs typeface="+mn-cs"/>
              </a:rPr>
              <a:t>ță</a:t>
            </a:r>
            <a:endParaRPr lang="en-US" sz="1800" dirty="0" smtClean="0">
              <a:solidFill>
                <a:srgbClr val="002060"/>
              </a:solidFill>
              <a:ea typeface="+mn-ea"/>
              <a:cs typeface="+mn-cs"/>
            </a:endParaRPr>
          </a:p>
          <a:p>
            <a:pPr marL="342900" lvl="1" indent="-342900" eaLnBrk="1" hangingPunct="1">
              <a:buFontTx/>
              <a:buChar char="•"/>
            </a:pPr>
            <a:r>
              <a:rPr lang="en-US" sz="1800" dirty="0" err="1" smtClean="0">
                <a:solidFill>
                  <a:srgbClr val="002060"/>
                </a:solidFill>
              </a:rPr>
              <a:t>Mihai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Frântu</a:t>
            </a:r>
            <a:endParaRPr lang="en-US" sz="1800" dirty="0" smtClean="0">
              <a:solidFill>
                <a:srgbClr val="002060"/>
              </a:solidFill>
            </a:endParaRPr>
          </a:p>
          <a:p>
            <a:pPr marL="342900" lvl="1" indent="-342900" eaLnBrk="1" hangingPunct="1">
              <a:buChar char="•"/>
            </a:pPr>
            <a:endParaRPr lang="en-US" sz="1800" dirty="0" smtClean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90800" y="4343400"/>
            <a:ext cx="236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002060"/>
                </a:solidFill>
                <a:latin typeface="Arial"/>
                <a:cs typeface="+mn-cs"/>
              </a:rPr>
              <a:t>Andi Gavrilescu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002060"/>
                </a:solidFill>
                <a:latin typeface="Arial"/>
                <a:cs typeface="+mn-cs"/>
              </a:rPr>
              <a:t>Gabriel Hera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002060"/>
                </a:solidFill>
                <a:latin typeface="Arial"/>
                <a:cs typeface="+mn-cs"/>
              </a:rPr>
              <a:t>Clement Ifrim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002060"/>
                </a:solidFill>
                <a:latin typeface="Arial"/>
              </a:rPr>
              <a:t>Brian </a:t>
            </a:r>
            <a:r>
              <a:rPr lang="en-US" kern="0" dirty="0" err="1" smtClean="0">
                <a:solidFill>
                  <a:srgbClr val="002060"/>
                </a:solidFill>
                <a:latin typeface="Arial"/>
              </a:rPr>
              <a:t>Muresan</a:t>
            </a:r>
            <a:endParaRPr lang="en-US" kern="0" dirty="0" smtClean="0">
              <a:solidFill>
                <a:srgbClr val="002060"/>
              </a:solidFill>
              <a:latin typeface="Arial"/>
            </a:endParaRPr>
          </a:p>
          <a:p>
            <a:pPr marL="342900" lvl="1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002060"/>
                </a:solidFill>
                <a:latin typeface="Arial"/>
                <a:cs typeface="+mn-cs"/>
              </a:rPr>
              <a:t>Nic </a:t>
            </a:r>
            <a:r>
              <a:rPr lang="en-US" kern="0" dirty="0" err="1" smtClean="0">
                <a:solidFill>
                  <a:srgbClr val="002060"/>
                </a:solidFill>
                <a:latin typeface="Arial"/>
                <a:cs typeface="+mn-cs"/>
              </a:rPr>
              <a:t>Muresan</a:t>
            </a:r>
            <a:endParaRPr lang="en-US" kern="0" dirty="0" smtClean="0">
              <a:solidFill>
                <a:srgbClr val="002060"/>
              </a:solidFill>
              <a:latin typeface="Arial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29200" y="4343400"/>
            <a:ext cx="2362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002060"/>
                </a:solidFill>
                <a:latin typeface="Arial"/>
              </a:rPr>
              <a:t>Emil Olt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002060"/>
                </a:solidFill>
                <a:latin typeface="Arial"/>
              </a:rPr>
              <a:t>Daniel Pravat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002060"/>
                </a:solidFill>
                <a:latin typeface="Arial"/>
              </a:rPr>
              <a:t>Carmen Rautu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002060"/>
                </a:solidFill>
                <a:latin typeface="Arial"/>
              </a:rPr>
              <a:t>Ionut </a:t>
            </a:r>
            <a:r>
              <a:rPr lang="en-US" kern="0" dirty="0" err="1" smtClean="0">
                <a:solidFill>
                  <a:srgbClr val="002060"/>
                </a:solidFill>
                <a:latin typeface="Arial"/>
              </a:rPr>
              <a:t>Sm</a:t>
            </a:r>
            <a:r>
              <a:rPr lang="ro-RO" kern="0" dirty="0" smtClean="0">
                <a:solidFill>
                  <a:srgbClr val="002060"/>
                </a:solidFill>
                <a:latin typeface="Arial"/>
              </a:rPr>
              <a:t>â</a:t>
            </a:r>
            <a:r>
              <a:rPr lang="en-US" kern="0" dirty="0" err="1" smtClean="0">
                <a:solidFill>
                  <a:srgbClr val="002060"/>
                </a:solidFill>
                <a:latin typeface="Arial"/>
              </a:rPr>
              <a:t>nt</a:t>
            </a:r>
            <a:r>
              <a:rPr lang="ro-RO" kern="0" dirty="0" smtClean="0">
                <a:solidFill>
                  <a:srgbClr val="002060"/>
                </a:solidFill>
                <a:latin typeface="Arial"/>
              </a:rPr>
              <a:t>â</a:t>
            </a:r>
            <a:r>
              <a:rPr lang="en-US" kern="0" dirty="0" smtClean="0">
                <a:solidFill>
                  <a:srgbClr val="002060"/>
                </a:solidFill>
                <a:latin typeface="Arial"/>
              </a:rPr>
              <a:t>n</a:t>
            </a:r>
            <a:r>
              <a:rPr lang="ro-RO" kern="0" dirty="0" smtClean="0">
                <a:solidFill>
                  <a:srgbClr val="002060"/>
                </a:solidFill>
                <a:latin typeface="Arial"/>
              </a:rPr>
              <a:t>ă</a:t>
            </a:r>
            <a:endParaRPr lang="en-US" kern="0" dirty="0" smtClean="0">
              <a:solidFill>
                <a:srgbClr val="002060"/>
              </a:solidFill>
              <a:latin typeface="Arial"/>
            </a:endParaRPr>
          </a:p>
          <a:p>
            <a:pPr marL="342900" lvl="1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002060"/>
                </a:solidFill>
                <a:latin typeface="Arial"/>
              </a:rPr>
              <a:t>Tudor Toma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780" y="152400"/>
            <a:ext cx="791142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46038"/>
            <a:ext cx="8610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Site Plan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Comunitatea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Ortodoxa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Romaneasca</a:t>
            </a:r>
            <a:r>
              <a:rPr lang="en-US" sz="3600" dirty="0" smtClean="0">
                <a:solidFill>
                  <a:srgbClr val="002060"/>
                </a:solidFill>
              </a:rPr>
              <a:t> din Seattle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>
              <a:buNone/>
            </a:pPr>
            <a:r>
              <a:rPr lang="en-US" sz="2000" dirty="0" err="1" smtClean="0">
                <a:solidFill>
                  <a:srgbClr val="002060"/>
                </a:solidFill>
              </a:rPr>
              <a:t>Doua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grupuri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mari</a:t>
            </a:r>
            <a:r>
              <a:rPr lang="en-US" sz="2000" dirty="0" smtClean="0">
                <a:solidFill>
                  <a:srgbClr val="002060"/>
                </a:solidFill>
              </a:rPr>
              <a:t> de </a:t>
            </a:r>
            <a:r>
              <a:rPr lang="en-US" sz="2000" dirty="0" err="1" smtClean="0">
                <a:solidFill>
                  <a:srgbClr val="002060"/>
                </a:solidFill>
              </a:rPr>
              <a:t>afinitate</a:t>
            </a:r>
            <a:r>
              <a:rPr lang="en-US" sz="2000" dirty="0" smtClean="0">
                <a:solidFill>
                  <a:srgbClr val="002060"/>
                </a:solidFill>
              </a:rPr>
              <a:t>: </a:t>
            </a:r>
          </a:p>
          <a:p>
            <a:r>
              <a:rPr lang="en-US" sz="1800" dirty="0" err="1" smtClean="0">
                <a:solidFill>
                  <a:srgbClr val="002060"/>
                </a:solidFill>
              </a:rPr>
              <a:t>Grupul</a:t>
            </a:r>
            <a:r>
              <a:rPr lang="en-US" sz="1800" dirty="0" smtClean="0">
                <a:solidFill>
                  <a:srgbClr val="002060"/>
                </a:solidFill>
              </a:rPr>
              <a:t> de </a:t>
            </a:r>
            <a:r>
              <a:rPr lang="en-US" sz="1800" dirty="0" err="1" smtClean="0">
                <a:solidFill>
                  <a:srgbClr val="002060"/>
                </a:solidFill>
              </a:rPr>
              <a:t>romani</a:t>
            </a:r>
            <a:r>
              <a:rPr lang="en-US" sz="1800" dirty="0" smtClean="0">
                <a:solidFill>
                  <a:srgbClr val="002060"/>
                </a:solidFill>
              </a:rPr>
              <a:t> din Microsoft – 1993 </a:t>
            </a:r>
            <a:r>
              <a:rPr lang="en-US" sz="1800" dirty="0" smtClean="0">
                <a:solidFill>
                  <a:srgbClr val="002060"/>
                </a:solidFill>
                <a:sym typeface="Wingdings" pitchFamily="2" charset="2"/>
              </a:rPr>
              <a:t></a:t>
            </a:r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800" dirty="0" err="1" smtClean="0">
                <a:solidFill>
                  <a:srgbClr val="002060"/>
                </a:solidFill>
              </a:rPr>
              <a:t>Misiunea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Ortodoxa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Româna</a:t>
            </a:r>
            <a:r>
              <a:rPr lang="en-US" sz="1800" dirty="0" smtClean="0">
                <a:solidFill>
                  <a:srgbClr val="002060"/>
                </a:solidFill>
              </a:rPr>
              <a:t> “</a:t>
            </a:r>
            <a:r>
              <a:rPr lang="en-US" sz="1800" dirty="0" err="1" smtClean="0">
                <a:solidFill>
                  <a:srgbClr val="002060"/>
                </a:solidFill>
              </a:rPr>
              <a:t>Sfinţii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Trei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Ierarhi</a:t>
            </a:r>
            <a:r>
              <a:rPr lang="en-US" sz="1800" dirty="0" smtClean="0">
                <a:solidFill>
                  <a:srgbClr val="002060"/>
                </a:solidFill>
              </a:rPr>
              <a:t>” – 1994</a:t>
            </a: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000" dirty="0" err="1" smtClean="0">
                <a:solidFill>
                  <a:srgbClr val="002060"/>
                </a:solidFill>
              </a:rPr>
              <a:t>Puncte</a:t>
            </a:r>
            <a:r>
              <a:rPr lang="en-US" sz="2000" dirty="0" smtClean="0">
                <a:solidFill>
                  <a:srgbClr val="002060"/>
                </a:solidFill>
              </a:rPr>
              <a:t> de </a:t>
            </a:r>
            <a:r>
              <a:rPr lang="en-US" sz="2000" dirty="0" err="1" smtClean="0">
                <a:solidFill>
                  <a:srgbClr val="002060"/>
                </a:solidFill>
              </a:rPr>
              <a:t>convergenta</a:t>
            </a:r>
            <a:r>
              <a:rPr lang="en-US" sz="2000" dirty="0" smtClean="0">
                <a:solidFill>
                  <a:srgbClr val="002060"/>
                </a:solidFill>
              </a:rPr>
              <a:t> – in </a:t>
            </a:r>
            <a:r>
              <a:rPr lang="en-US" sz="2000" dirty="0" err="1" smtClean="0">
                <a:solidFill>
                  <a:srgbClr val="002060"/>
                </a:solidFill>
              </a:rPr>
              <a:t>prezent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si</a:t>
            </a:r>
            <a:r>
              <a:rPr lang="en-US" sz="2000" dirty="0" smtClean="0">
                <a:solidFill>
                  <a:srgbClr val="002060"/>
                </a:solidFill>
              </a:rPr>
              <a:t> in </a:t>
            </a:r>
            <a:r>
              <a:rPr lang="en-US" sz="2000" dirty="0" err="1" smtClean="0">
                <a:solidFill>
                  <a:srgbClr val="002060"/>
                </a:solidFill>
              </a:rPr>
              <a:t>viitor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1800" dirty="0" err="1" smtClean="0">
                <a:solidFill>
                  <a:srgbClr val="002060"/>
                </a:solidFill>
              </a:rPr>
              <a:t>Participarea</a:t>
            </a:r>
            <a:r>
              <a:rPr lang="en-US" sz="1800" dirty="0" smtClean="0">
                <a:solidFill>
                  <a:srgbClr val="002060"/>
                </a:solidFill>
              </a:rPr>
              <a:t> la </a:t>
            </a:r>
            <a:r>
              <a:rPr lang="en-US" sz="1800" dirty="0" err="1" smtClean="0">
                <a:solidFill>
                  <a:srgbClr val="002060"/>
                </a:solidFill>
              </a:rPr>
              <a:t>slujbele</a:t>
            </a:r>
            <a:r>
              <a:rPr lang="en-US" sz="1800" dirty="0" smtClean="0">
                <a:solidFill>
                  <a:srgbClr val="002060"/>
                </a:solidFill>
              </a:rPr>
              <a:t> de </a:t>
            </a:r>
            <a:r>
              <a:rPr lang="en-US" sz="1800" dirty="0" err="1" smtClean="0">
                <a:solidFill>
                  <a:srgbClr val="002060"/>
                </a:solidFill>
              </a:rPr>
              <a:t>duminica</a:t>
            </a:r>
            <a:r>
              <a:rPr lang="en-US" sz="1800" dirty="0" smtClean="0">
                <a:solidFill>
                  <a:srgbClr val="002060"/>
                </a:solidFill>
              </a:rPr>
              <a:t>, la Paste </a:t>
            </a:r>
            <a:r>
              <a:rPr lang="en-US" sz="1800" dirty="0" err="1" smtClean="0">
                <a:solidFill>
                  <a:srgbClr val="002060"/>
                </a:solidFill>
              </a:rPr>
              <a:t>si</a:t>
            </a:r>
            <a:r>
              <a:rPr lang="en-US" sz="1800" dirty="0" smtClean="0">
                <a:solidFill>
                  <a:srgbClr val="002060"/>
                </a:solidFill>
              </a:rPr>
              <a:t> la </a:t>
            </a:r>
            <a:r>
              <a:rPr lang="en-US" sz="1800" dirty="0" err="1" smtClean="0">
                <a:solidFill>
                  <a:srgbClr val="002060"/>
                </a:solidFill>
              </a:rPr>
              <a:t>Craciun</a:t>
            </a:r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800" dirty="0" err="1" smtClean="0">
                <a:solidFill>
                  <a:srgbClr val="002060"/>
                </a:solidFill>
              </a:rPr>
              <a:t>Servicii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religioase</a:t>
            </a:r>
            <a:r>
              <a:rPr lang="en-US" sz="1800" dirty="0" smtClean="0">
                <a:solidFill>
                  <a:srgbClr val="002060"/>
                </a:solidFill>
              </a:rPr>
              <a:t>: </a:t>
            </a:r>
            <a:r>
              <a:rPr lang="en-US" sz="1800" dirty="0" err="1" smtClean="0">
                <a:solidFill>
                  <a:srgbClr val="002060"/>
                </a:solidFill>
              </a:rPr>
              <a:t>nunti</a:t>
            </a:r>
            <a:r>
              <a:rPr lang="en-US" sz="1800" dirty="0" smtClean="0">
                <a:solidFill>
                  <a:srgbClr val="002060"/>
                </a:solidFill>
              </a:rPr>
              <a:t>, </a:t>
            </a:r>
            <a:r>
              <a:rPr lang="en-US" sz="1800" dirty="0" err="1" smtClean="0">
                <a:solidFill>
                  <a:srgbClr val="002060"/>
                </a:solidFill>
              </a:rPr>
              <a:t>botezuri</a:t>
            </a:r>
            <a:r>
              <a:rPr lang="en-US" sz="1800" dirty="0" smtClean="0">
                <a:solidFill>
                  <a:srgbClr val="002060"/>
                </a:solidFill>
              </a:rPr>
              <a:t>, </a:t>
            </a:r>
            <a:r>
              <a:rPr lang="en-US" sz="1800" dirty="0" err="1" smtClean="0">
                <a:solidFill>
                  <a:srgbClr val="002060"/>
                </a:solidFill>
              </a:rPr>
              <a:t>sfintirea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casei</a:t>
            </a:r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800" dirty="0" err="1" smtClean="0">
                <a:solidFill>
                  <a:srgbClr val="002060"/>
                </a:solidFill>
              </a:rPr>
              <a:t>Petreceri</a:t>
            </a:r>
            <a:r>
              <a:rPr lang="en-US" sz="1800" dirty="0" smtClean="0">
                <a:solidFill>
                  <a:srgbClr val="002060"/>
                </a:solidFill>
              </a:rPr>
              <a:t>: </a:t>
            </a:r>
            <a:r>
              <a:rPr lang="en-US" sz="1800" dirty="0" err="1" smtClean="0">
                <a:solidFill>
                  <a:srgbClr val="002060"/>
                </a:solidFill>
              </a:rPr>
              <a:t>picnicuri</a:t>
            </a:r>
            <a:r>
              <a:rPr lang="en-US" sz="1800" dirty="0" smtClean="0">
                <a:solidFill>
                  <a:srgbClr val="002060"/>
                </a:solidFill>
              </a:rPr>
              <a:t> la </a:t>
            </a:r>
            <a:r>
              <a:rPr lang="en-US" sz="1800" dirty="0" err="1" smtClean="0">
                <a:solidFill>
                  <a:srgbClr val="002060"/>
                </a:solidFill>
              </a:rPr>
              <a:t>proprietate</a:t>
            </a:r>
            <a:r>
              <a:rPr lang="en-US" sz="1800" dirty="0" smtClean="0">
                <a:solidFill>
                  <a:srgbClr val="002060"/>
                </a:solidFill>
              </a:rPr>
              <a:t>, </a:t>
            </a:r>
            <a:r>
              <a:rPr lang="en-US" sz="1800" dirty="0" err="1" smtClean="0">
                <a:solidFill>
                  <a:srgbClr val="002060"/>
                </a:solidFill>
              </a:rPr>
              <a:t>balul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toamnei</a:t>
            </a:r>
            <a:r>
              <a:rPr lang="en-US" sz="1800" dirty="0" smtClean="0">
                <a:solidFill>
                  <a:srgbClr val="002060"/>
                </a:solidFill>
              </a:rPr>
              <a:t>, </a:t>
            </a:r>
            <a:r>
              <a:rPr lang="en-US" sz="1800" dirty="0" err="1" smtClean="0">
                <a:solidFill>
                  <a:srgbClr val="002060"/>
                </a:solidFill>
              </a:rPr>
              <a:t>seara</a:t>
            </a:r>
            <a:r>
              <a:rPr lang="en-US" sz="1800" dirty="0" smtClean="0">
                <a:solidFill>
                  <a:srgbClr val="002060"/>
                </a:solidFill>
              </a:rPr>
              <a:t> de </a:t>
            </a:r>
            <a:r>
              <a:rPr lang="en-US" sz="1800" dirty="0" err="1" smtClean="0">
                <a:solidFill>
                  <a:srgbClr val="002060"/>
                </a:solidFill>
              </a:rPr>
              <a:t>revelion</a:t>
            </a:r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800" dirty="0" err="1" smtClean="0">
                <a:solidFill>
                  <a:srgbClr val="002060"/>
                </a:solidFill>
              </a:rPr>
              <a:t>Actiuni</a:t>
            </a:r>
            <a:r>
              <a:rPr lang="en-US" sz="1800" dirty="0" smtClean="0">
                <a:solidFill>
                  <a:srgbClr val="002060"/>
                </a:solidFill>
              </a:rPr>
              <a:t> de </a:t>
            </a:r>
            <a:r>
              <a:rPr lang="en-US" sz="1800" dirty="0" err="1" smtClean="0">
                <a:solidFill>
                  <a:srgbClr val="002060"/>
                </a:solidFill>
              </a:rPr>
              <a:t>caritate</a:t>
            </a:r>
            <a:r>
              <a:rPr lang="en-US" sz="1800" dirty="0" smtClean="0">
                <a:solidFill>
                  <a:srgbClr val="002060"/>
                </a:solidFill>
              </a:rPr>
              <a:t> cu Microsoft matching pt. </a:t>
            </a:r>
            <a:r>
              <a:rPr lang="en-US" sz="1800" dirty="0" err="1" smtClean="0">
                <a:solidFill>
                  <a:srgbClr val="002060"/>
                </a:solidFill>
              </a:rPr>
              <a:t>donatii</a:t>
            </a:r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800" dirty="0" err="1" smtClean="0">
                <a:solidFill>
                  <a:srgbClr val="002060"/>
                </a:solidFill>
              </a:rPr>
              <a:t>Primirea</a:t>
            </a:r>
            <a:r>
              <a:rPr lang="en-US" sz="1800" dirty="0" smtClean="0">
                <a:solidFill>
                  <a:srgbClr val="002060"/>
                </a:solidFill>
              </a:rPr>
              <a:t> de </a:t>
            </a:r>
            <a:r>
              <a:rPr lang="en-US" sz="1800" dirty="0" err="1" smtClean="0">
                <a:solidFill>
                  <a:srgbClr val="002060"/>
                </a:solidFill>
              </a:rPr>
              <a:t>vizitatori</a:t>
            </a:r>
            <a:r>
              <a:rPr lang="en-US" sz="1800" dirty="0" smtClean="0">
                <a:solidFill>
                  <a:srgbClr val="002060"/>
                </a:solidFill>
              </a:rPr>
              <a:t>, </a:t>
            </a:r>
            <a:r>
              <a:rPr lang="en-US" sz="1800" dirty="0" err="1" smtClean="0">
                <a:solidFill>
                  <a:srgbClr val="002060"/>
                </a:solidFill>
              </a:rPr>
              <a:t>servicii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consulare</a:t>
            </a:r>
            <a:r>
              <a:rPr lang="en-US" sz="1800" dirty="0" smtClean="0">
                <a:solidFill>
                  <a:srgbClr val="002060"/>
                </a:solidFill>
              </a:rPr>
              <a:t>, </a:t>
            </a:r>
            <a:r>
              <a:rPr lang="en-US" sz="1800" dirty="0" err="1" smtClean="0">
                <a:solidFill>
                  <a:srgbClr val="002060"/>
                </a:solidFill>
              </a:rPr>
              <a:t>organizarea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votarii</a:t>
            </a:r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800" dirty="0" err="1" smtClean="0">
                <a:solidFill>
                  <a:srgbClr val="002060"/>
                </a:solidFill>
              </a:rPr>
              <a:t>Evenimente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culturale</a:t>
            </a:r>
            <a:r>
              <a:rPr lang="en-US" sz="1800" dirty="0" smtClean="0">
                <a:solidFill>
                  <a:srgbClr val="002060"/>
                </a:solidFill>
              </a:rPr>
              <a:t>, </a:t>
            </a:r>
            <a:r>
              <a:rPr lang="en-US" sz="1800" dirty="0" err="1" smtClean="0">
                <a:solidFill>
                  <a:srgbClr val="002060"/>
                </a:solidFill>
              </a:rPr>
              <a:t>scoala</a:t>
            </a:r>
            <a:r>
              <a:rPr lang="en-US" sz="1800" dirty="0" smtClean="0">
                <a:solidFill>
                  <a:srgbClr val="002060"/>
                </a:solidFill>
              </a:rPr>
              <a:t> de </a:t>
            </a:r>
            <a:r>
              <a:rPr lang="en-US" sz="1800" dirty="0" err="1" smtClean="0">
                <a:solidFill>
                  <a:srgbClr val="002060"/>
                </a:solidFill>
              </a:rPr>
              <a:t>duminica</a:t>
            </a:r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800" dirty="0" err="1" smtClean="0">
                <a:solidFill>
                  <a:srgbClr val="002060"/>
                </a:solidFill>
              </a:rPr>
              <a:t>Petreceri</a:t>
            </a:r>
            <a:r>
              <a:rPr lang="en-US" sz="1800" dirty="0" smtClean="0">
                <a:solidFill>
                  <a:srgbClr val="002060"/>
                </a:solidFill>
              </a:rPr>
              <a:t> private </a:t>
            </a:r>
            <a:r>
              <a:rPr lang="en-US" sz="1800" dirty="0" err="1" smtClean="0">
                <a:solidFill>
                  <a:srgbClr val="002060"/>
                </a:solidFill>
              </a:rPr>
              <a:t>organizate</a:t>
            </a:r>
            <a:r>
              <a:rPr lang="en-US" sz="1800" dirty="0" smtClean="0">
                <a:solidFill>
                  <a:srgbClr val="002060"/>
                </a:solidFill>
              </a:rPr>
              <a:t> la </a:t>
            </a:r>
            <a:r>
              <a:rPr lang="en-US" sz="1800" dirty="0" err="1" smtClean="0">
                <a:solidFill>
                  <a:srgbClr val="002060"/>
                </a:solidFill>
              </a:rPr>
              <a:t>centrul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comunitatii</a:t>
            </a:r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800" dirty="0" err="1" smtClean="0">
                <a:solidFill>
                  <a:srgbClr val="002060"/>
                </a:solidFill>
              </a:rPr>
              <a:t>Participarea</a:t>
            </a:r>
            <a:r>
              <a:rPr lang="en-US" sz="1800" dirty="0" smtClean="0">
                <a:solidFill>
                  <a:srgbClr val="002060"/>
                </a:solidFill>
              </a:rPr>
              <a:t> in </a:t>
            </a:r>
            <a:r>
              <a:rPr lang="en-US" sz="1800" dirty="0" err="1" smtClean="0">
                <a:solidFill>
                  <a:srgbClr val="002060"/>
                </a:solidFill>
              </a:rPr>
              <a:t>Consiliul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Bisericii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si</a:t>
            </a:r>
            <a:r>
              <a:rPr lang="en-US" sz="1800" dirty="0" smtClean="0">
                <a:solidFill>
                  <a:srgbClr val="002060"/>
                </a:solidFill>
              </a:rPr>
              <a:t> la </a:t>
            </a:r>
            <a:r>
              <a:rPr lang="en-US" sz="1800" dirty="0" err="1" smtClean="0">
                <a:solidFill>
                  <a:srgbClr val="002060"/>
                </a:solidFill>
              </a:rPr>
              <a:t>organizarea</a:t>
            </a:r>
            <a:r>
              <a:rPr lang="en-US" sz="1800" dirty="0" smtClean="0">
                <a:solidFill>
                  <a:srgbClr val="002060"/>
                </a:solidFill>
              </a:rPr>
              <a:t> de </a:t>
            </a:r>
            <a:r>
              <a:rPr lang="en-US" sz="1800" dirty="0" err="1" smtClean="0">
                <a:solidFill>
                  <a:srgbClr val="002060"/>
                </a:solidFill>
              </a:rPr>
              <a:t>activitati</a:t>
            </a:r>
            <a:r>
              <a:rPr lang="en-US" sz="1800" dirty="0" smtClean="0">
                <a:solidFill>
                  <a:srgbClr val="002060"/>
                </a:solidFill>
              </a:rPr>
              <a:t> in </a:t>
            </a:r>
            <a:r>
              <a:rPr lang="en-US" sz="1800" dirty="0" err="1" smtClean="0">
                <a:solidFill>
                  <a:srgbClr val="002060"/>
                </a:solidFill>
              </a:rPr>
              <a:t>comunitate</a:t>
            </a:r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800" dirty="0" err="1" smtClean="0">
                <a:solidFill>
                  <a:srgbClr val="002060"/>
                </a:solidFill>
              </a:rPr>
              <a:t>Mobilizarea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pentru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constructia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Centrului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Comunitatii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Ortodoxe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Romanesti</a:t>
            </a:r>
            <a:endParaRPr lang="en-US" sz="1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"/>
            <a:ext cx="7607857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28600" y="46038"/>
            <a:ext cx="8610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Biserica </a:t>
            </a:r>
            <a:r>
              <a:rPr lang="en-US" sz="3600" kern="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si</a:t>
            </a:r>
            <a:r>
              <a:rPr lang="en-US" sz="3600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Foaier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"/>
            <a:ext cx="7467600" cy="655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28600" y="46038"/>
            <a:ext cx="8610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Sala</a:t>
            </a:r>
            <a:r>
              <a:rPr lang="en-US" sz="3600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600" kern="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Festivitati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199" y="533400"/>
            <a:ext cx="8812401" cy="590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28600" y="46038"/>
            <a:ext cx="8610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Fatada</a:t>
            </a:r>
            <a:r>
              <a:rPr lang="en-US" sz="3600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de Nord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1185"/>
            <a:ext cx="8851164" cy="659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28600" y="46038"/>
            <a:ext cx="8610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Fatada</a:t>
            </a:r>
            <a:r>
              <a:rPr lang="en-US" sz="3600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Vest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0"/>
            <a:ext cx="8970161" cy="550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28600" y="46038"/>
            <a:ext cx="8610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Fatada</a:t>
            </a:r>
            <a:r>
              <a:rPr lang="en-US" sz="3600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Sud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80" y="152399"/>
            <a:ext cx="8847620" cy="655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28600" y="46038"/>
            <a:ext cx="8610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Fatada</a:t>
            </a:r>
            <a:r>
              <a:rPr lang="en-US" sz="3600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Est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udor Toma\Desktop\Church\project\Poze Biserica\SPATE_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06" y="0"/>
            <a:ext cx="91485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udor Toma\Desktop\Church\project\Poze Biserica\INTRARE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udor Toma\Desktop\Church\project\Poze Biserica\SPATE_0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udor Toma\Desktop\Church\project\Poze Biserica\EST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C:\Users\Tudor Toma\Desktop\poze Biserica\inviere2007\IMG_5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3700" y="0"/>
            <a:ext cx="31972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8" descr="C:\Users\Tudor Toma\Desktop\poze Biserica\inviere2007\IMG_52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600200"/>
            <a:ext cx="266700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Tudor Toma\Desktop\poze Biserica\inviere2007\IMG_52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540125" cy="2362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21" name="Picture 4" descr="C:\Users\Tudor Toma\Desktop\poze Biserica\inviere2007\IMG_51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3349625"/>
            <a:ext cx="52578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 descr="C:\Users\Tudor Toma\Desktop\poze Biserica\inviere2007\IMG_517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2663" y="0"/>
            <a:ext cx="30845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6" descr="C:\Users\Tudor Toma\Desktop\poze Biserica\inviere2007\IMG_52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214813"/>
            <a:ext cx="39624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" descr="C:\Users\Tudor Toma\Desktop\poze Biserica\inviere2007\IMG_521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2057400"/>
            <a:ext cx="37687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7" descr="C:\Users\Tudor Toma\Desktop\poze Biserica\inviere2007\IMG_518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336800"/>
            <a:ext cx="28194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85800" y="-76200"/>
            <a:ext cx="8229600" cy="6397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Paste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udor Toma\Desktop\church\project\Poze Biserica\biserica no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sz="3600" dirty="0" err="1" smtClean="0">
                <a:solidFill>
                  <a:srgbClr val="002060"/>
                </a:solidFill>
              </a:rPr>
              <a:t>Procesul</a:t>
            </a:r>
            <a:r>
              <a:rPr lang="en-US" sz="3600" dirty="0" smtClean="0">
                <a:solidFill>
                  <a:srgbClr val="002060"/>
                </a:solidFill>
              </a:rPr>
              <a:t> de </a:t>
            </a:r>
            <a:r>
              <a:rPr lang="en-US" sz="3600" dirty="0" err="1" smtClean="0">
                <a:solidFill>
                  <a:srgbClr val="002060"/>
                </a:solidFill>
              </a:rPr>
              <a:t>Constructie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696200" cy="2514600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it-IT" sz="1800" i="1" dirty="0" smtClean="0">
                <a:solidFill>
                  <a:srgbClr val="002060"/>
                </a:solidFill>
              </a:rPr>
              <a:t>Inceperea constructiei cu fondurile disponibile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it-IT" sz="1800" i="1" dirty="0" smtClean="0">
                <a:solidFill>
                  <a:srgbClr val="002060"/>
                </a:solidFill>
              </a:rPr>
              <a:t>Obtinerea a cel putin 3 biduri pentru fiecare lucrare si interview cu principalii contractori pentru fiecare lucrare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it-IT" sz="1800" i="1" dirty="0" smtClean="0">
                <a:solidFill>
                  <a:srgbClr val="002060"/>
                </a:solidFill>
              </a:rPr>
              <a:t>Alegerea contractului cu cea mai buna valoare prin vot in Consiliu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it-IT" sz="1800" i="1" dirty="0" smtClean="0">
                <a:solidFill>
                  <a:srgbClr val="002060"/>
                </a:solidFill>
              </a:rPr>
              <a:t>Contractarea de lucrari cu membrii comunitatii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it-IT" sz="1800" i="1" dirty="0" smtClean="0">
                <a:solidFill>
                  <a:srgbClr val="002060"/>
                </a:solidFill>
              </a:rPr>
              <a:t>Finantarea proiectului prin donatii si pledge-uri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it-IT" sz="1800" i="1" dirty="0" smtClean="0">
                <a:solidFill>
                  <a:srgbClr val="002060"/>
                </a:solidFill>
              </a:rPr>
              <a:t>Transparenta completa si informarea lunara a comunitatii privind desfasurarea proiectului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33700"/>
            <a:ext cx="86868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8305800" y="3886200"/>
            <a:ext cx="5334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udor Toma\Desktop\church\project\Poze Biserica\bisrica nord-w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815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Q &amp; A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3" descr="C:\Users\Tudor Toma\Desktop\poze Biserica\picnic june\img_5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953000"/>
            <a:ext cx="28527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2" descr="C:\Users\Tudor Toma\Desktop\poze Biserica\picnic june\img_51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0413"/>
            <a:ext cx="3429000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1" descr="C:\Users\Tudor Toma\Desktop\poze Biserica\picnic june\img_52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62200"/>
            <a:ext cx="3544888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 descr="C:\Users\Tudor Toma\Desktop\poze Biserica\picnic june\img_52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875" y="0"/>
            <a:ext cx="35385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 descr="C:\Users\Tudor Toma\Desktop\poze Biserica\picnic june\img_52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1447800"/>
            <a:ext cx="23336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4" descr="C:\Users\Tudor Toma\Desktop\poze Biserica\picnic june\img_526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9763" y="4572000"/>
            <a:ext cx="34242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5" descr="C:\Users\Tudor Toma\Desktop\poze Biserica\picnic june\img_517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9763" y="0"/>
            <a:ext cx="34242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6" descr="C:\Users\Tudor Toma\Desktop\poze Biserica\picnic june\img_522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5200" y="0"/>
            <a:ext cx="2209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9" descr="C:\Users\Tudor Toma\Desktop\poze Biserica\picnic june\img_509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9763" y="2286000"/>
            <a:ext cx="34242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85800" y="-76200"/>
            <a:ext cx="8229600" cy="6397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40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4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n</a:t>
            </a:r>
            <a:r>
              <a:rPr lang="en-US" sz="40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4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4000" dirty="0" err="1">
                <a:solidFill>
                  <a:srgbClr val="FFFF00"/>
                </a:solidFill>
              </a:rPr>
              <a:t>u</a:t>
            </a:r>
            <a:r>
              <a:rPr lang="en-US" sz="4000" dirty="0" err="1">
                <a:solidFill>
                  <a:srgbClr val="FF0000"/>
                </a:solidFill>
              </a:rPr>
              <a:t>n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4000" dirty="0" err="1">
                <a:solidFill>
                  <a:srgbClr val="FFFF00"/>
                </a:solidFill>
              </a:rPr>
              <a:t>e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40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0</a:t>
            </a:r>
            <a:r>
              <a:rPr lang="en-US" sz="4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0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C:\Users\Tudor Toma\Desktop\poze Biserica\picnic june\img_51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300" y="2209800"/>
            <a:ext cx="36528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6" descr="C:\Users\Tudor Toma\Desktop\poze Biserica\picnic june\img_51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90800"/>
            <a:ext cx="284003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 descr="C:\Users\Tudor Toma\Desktop\poze Biserica\picnic june\img_51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1838" y="4633913"/>
            <a:ext cx="3332162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C:\Users\Tudor Toma\Desktop\poze Biserica\picnic june\img_51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4470400"/>
            <a:ext cx="3576638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" descr="C:\Users\Tudor Toma\Desktop\poze Biserica\picnic june\img_51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8814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4" descr="C:\Users\Tudor Toma\Desktop\poze Biserica\picnic june\img_525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9850" y="0"/>
            <a:ext cx="39941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7" descr="C:\Users\Tudor Toma\Desktop\poze Biserica\picnic june\img_511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2667000"/>
            <a:ext cx="32004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8" descr="C:\Users\Tudor Toma\Desktop\poze Biserica\picnic june\img_512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38463" y="0"/>
            <a:ext cx="33099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-76200"/>
            <a:ext cx="8229600" cy="6397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40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4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n</a:t>
            </a:r>
            <a:r>
              <a:rPr lang="en-US" sz="40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4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4000" dirty="0" err="1">
                <a:solidFill>
                  <a:srgbClr val="FFFF00"/>
                </a:solidFill>
              </a:rPr>
              <a:t>u</a:t>
            </a:r>
            <a:r>
              <a:rPr lang="en-US" sz="4000" dirty="0" err="1">
                <a:solidFill>
                  <a:srgbClr val="FF0000"/>
                </a:solidFill>
              </a:rPr>
              <a:t>n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4000" dirty="0" err="1">
                <a:solidFill>
                  <a:srgbClr val="FFFF00"/>
                </a:solidFill>
              </a:rPr>
              <a:t>e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40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0</a:t>
            </a:r>
            <a:r>
              <a:rPr lang="en-US" sz="4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0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dd5826\My Documents\Personal\08_22_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9800" y="46038"/>
            <a:ext cx="4419600" cy="411162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Picnic August 2009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32543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1225" y="0"/>
            <a:ext cx="31527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4575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0"/>
            <a:ext cx="3200400" cy="239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1225" y="4495800"/>
            <a:ext cx="31527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73588"/>
            <a:ext cx="3048000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2362200"/>
            <a:ext cx="28479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2971800" y="4191000"/>
            <a:ext cx="3038475" cy="2667000"/>
          </a:xfrm>
          <a:noFill/>
        </p:spPr>
      </p:pic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-381000" y="-762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Calibri" pitchFamily="34" charset="0"/>
              </a:rPr>
              <a:t>Tabara</a:t>
            </a:r>
            <a:r>
              <a:rPr lang="en-US" sz="40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Calibri" pitchFamily="34" charset="0"/>
              </a:rPr>
              <a:t>Ortodoxa</a:t>
            </a:r>
            <a:r>
              <a:rPr lang="en-US" sz="40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Calibri" pitchFamily="34" charset="0"/>
              </a:rPr>
              <a:t>Romaneasca</a:t>
            </a:r>
            <a:r>
              <a:rPr lang="en-US" sz="4000" dirty="0">
                <a:solidFill>
                  <a:srgbClr val="FFFF00"/>
                </a:solidFill>
                <a:latin typeface="Calibri" pitchFamily="34" charset="0"/>
              </a:rPr>
              <a:t> 2008 </a:t>
            </a:r>
          </a:p>
        </p:txBody>
      </p:sp>
      <p:pic>
        <p:nvPicPr>
          <p:cNvPr id="3074" name="Picture 8"/>
          <p:cNvPicPr>
            <a:picLocks noChangeAspect="1" noChangeArrowheads="1"/>
          </p:cNvPicPr>
          <p:nvPr/>
        </p:nvPicPr>
        <p:blipFill>
          <a:blip r:embed="rId10" cstate="print"/>
          <a:srcRect l="5263" r="10526"/>
          <a:stretch>
            <a:fillRect/>
          </a:stretch>
        </p:blipFill>
        <p:spPr bwMode="auto">
          <a:xfrm>
            <a:off x="2971800" y="1981200"/>
            <a:ext cx="3352800" cy="298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\Documents\FromSDCard\Collages\Tabara romaneasca 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791200" y="632460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Credit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poze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 Daniel Pravat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686800" cy="563562"/>
          </a:xfrm>
        </p:spPr>
        <p:txBody>
          <a:bodyPr/>
          <a:lstStyle/>
          <a:p>
            <a:r>
              <a:rPr lang="en-US" sz="4000" dirty="0" err="1" smtClean="0">
                <a:solidFill>
                  <a:srgbClr val="FFFF00"/>
                </a:solidFill>
              </a:rPr>
              <a:t>Tabara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Ortodoxa</a:t>
            </a:r>
            <a:r>
              <a:rPr lang="en-US" sz="4000" dirty="0" smtClean="0">
                <a:solidFill>
                  <a:srgbClr val="FFFF00"/>
                </a:solidFill>
              </a:rPr>
              <a:t> Rom</a:t>
            </a:r>
            <a:r>
              <a:rPr lang="ro-RO" sz="4000" dirty="0" smtClean="0">
                <a:solidFill>
                  <a:srgbClr val="FFFF00"/>
                </a:solidFill>
              </a:rPr>
              <a:t>â</a:t>
            </a:r>
            <a:r>
              <a:rPr lang="en-US" sz="4000" dirty="0" err="1" smtClean="0">
                <a:solidFill>
                  <a:srgbClr val="FFFF00"/>
                </a:solidFill>
              </a:rPr>
              <a:t>neasc</a:t>
            </a:r>
            <a:r>
              <a:rPr lang="ro-RO" sz="4000" dirty="0" smtClean="0">
                <a:solidFill>
                  <a:srgbClr val="FFFF00"/>
                </a:solidFill>
              </a:rPr>
              <a:t>ă</a:t>
            </a:r>
            <a:r>
              <a:rPr lang="en-US" sz="4000" dirty="0" smtClean="0">
                <a:solidFill>
                  <a:srgbClr val="FFFF00"/>
                </a:solidFill>
              </a:rPr>
              <a:t> 2009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2"/>
          <p:cNvPicPr>
            <a:picLocks noChangeAspect="1" noChangeArrowheads="1"/>
          </p:cNvPicPr>
          <p:nvPr/>
        </p:nvPicPr>
        <p:blipFill>
          <a:blip r:embed="rId3" cstate="print"/>
          <a:srcRect l="10455"/>
          <a:stretch>
            <a:fillRect/>
          </a:stretch>
        </p:blipFill>
        <p:spPr bwMode="auto">
          <a:xfrm>
            <a:off x="0" y="0"/>
            <a:ext cx="32623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6"/>
          <p:cNvPicPr>
            <a:picLocks noChangeAspect="1" noChangeArrowheads="1"/>
          </p:cNvPicPr>
          <p:nvPr/>
        </p:nvPicPr>
        <p:blipFill>
          <a:blip r:embed="rId4" cstate="print"/>
          <a:srcRect r="13203"/>
          <a:stretch>
            <a:fillRect/>
          </a:stretch>
        </p:blipFill>
        <p:spPr bwMode="auto">
          <a:xfrm>
            <a:off x="5562600" y="0"/>
            <a:ext cx="3581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6"/>
          <p:cNvPicPr>
            <a:picLocks noChangeAspect="1" noChangeArrowheads="1"/>
          </p:cNvPicPr>
          <p:nvPr/>
        </p:nvPicPr>
        <p:blipFill>
          <a:blip r:embed="rId5" cstate="print"/>
          <a:srcRect r="10455"/>
          <a:stretch>
            <a:fillRect/>
          </a:stretch>
        </p:blipFill>
        <p:spPr bwMode="auto">
          <a:xfrm>
            <a:off x="5881688" y="4419600"/>
            <a:ext cx="326231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5"/>
          <p:cNvPicPr>
            <a:picLocks noChangeAspect="1" noChangeArrowheads="1"/>
          </p:cNvPicPr>
          <p:nvPr/>
        </p:nvPicPr>
        <p:blipFill>
          <a:blip r:embed="rId6" cstate="print"/>
          <a:srcRect l="9091"/>
          <a:stretch>
            <a:fillRect/>
          </a:stretch>
        </p:blipFill>
        <p:spPr bwMode="auto">
          <a:xfrm>
            <a:off x="0" y="4629150"/>
            <a:ext cx="30480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3"/>
          <p:cNvPicPr>
            <a:picLocks noChangeAspect="1" noChangeArrowheads="1"/>
          </p:cNvPicPr>
          <p:nvPr/>
        </p:nvPicPr>
        <p:blipFill>
          <a:blip r:embed="rId7" cstate="print"/>
          <a:srcRect l="15640"/>
          <a:stretch>
            <a:fillRect/>
          </a:stretch>
        </p:blipFill>
        <p:spPr bwMode="auto">
          <a:xfrm>
            <a:off x="0" y="2438400"/>
            <a:ext cx="28765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/>
          <p:cNvPicPr>
            <a:picLocks noChangeAspect="1" noChangeArrowheads="1"/>
          </p:cNvPicPr>
          <p:nvPr/>
        </p:nvPicPr>
        <p:blipFill>
          <a:blip r:embed="rId8" cstate="print"/>
          <a:srcRect l="11633" t="10001"/>
          <a:stretch>
            <a:fillRect/>
          </a:stretch>
        </p:blipFill>
        <p:spPr bwMode="auto">
          <a:xfrm>
            <a:off x="2667000" y="0"/>
            <a:ext cx="3600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42000" y="2209800"/>
            <a:ext cx="3302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4648200"/>
            <a:ext cx="3302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67000" y="2209800"/>
            <a:ext cx="3643313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9" name="Title 1"/>
          <p:cNvSpPr>
            <a:spLocks noGrp="1"/>
          </p:cNvSpPr>
          <p:nvPr>
            <p:ph type="ctrTitle"/>
          </p:nvPr>
        </p:nvSpPr>
        <p:spPr>
          <a:xfrm>
            <a:off x="762000" y="-152400"/>
            <a:ext cx="3886200" cy="8382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FF00"/>
                </a:solidFill>
              </a:rPr>
              <a:t>Campanie</a:t>
            </a:r>
            <a:r>
              <a:rPr lang="en-US" dirty="0" smtClean="0">
                <a:solidFill>
                  <a:srgbClr val="FFFF00"/>
                </a:solidFill>
              </a:rPr>
              <a:t> 2006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3913</TotalTime>
  <Words>547</Words>
  <Application>Microsoft Office PowerPoint</Application>
  <PresentationFormat>On-screen Show (4:3)</PresentationFormat>
  <Paragraphs>125</Paragraphs>
  <Slides>32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Office Theme</vt:lpstr>
      <vt:lpstr>Default Design</vt:lpstr>
      <vt:lpstr>Custom Design</vt:lpstr>
      <vt:lpstr>1_Office Theme</vt:lpstr>
      <vt:lpstr>Centrul Comunitatii Ortodoxe Romanesti din Seattle</vt:lpstr>
      <vt:lpstr>Comunitatea Ortodoxa Romaneasca din Seattle</vt:lpstr>
      <vt:lpstr>Slide 3</vt:lpstr>
      <vt:lpstr>Slide 4</vt:lpstr>
      <vt:lpstr>Slide 5</vt:lpstr>
      <vt:lpstr>Picnic August 2009</vt:lpstr>
      <vt:lpstr>Slide 7</vt:lpstr>
      <vt:lpstr>Tabara Ortodoxa Românească 2009</vt:lpstr>
      <vt:lpstr>Campanie 2006</vt:lpstr>
      <vt:lpstr>Serbare Craciun 2004</vt:lpstr>
      <vt:lpstr>Slide 11</vt:lpstr>
      <vt:lpstr>Serbarea de Crăciun 2009</vt:lpstr>
      <vt:lpstr>Proiectul de Constructie</vt:lpstr>
      <vt:lpstr>Scurt Istoric</vt:lpstr>
      <vt:lpstr>Biserici model din Romania</vt:lpstr>
      <vt:lpstr>Slide 16</vt:lpstr>
      <vt:lpstr>Cerintele Proiectului de Constructie</vt:lpstr>
      <vt:lpstr>Echipa Proiectului de Constructie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Procesul de Constructie</vt:lpstr>
      <vt:lpstr>Slide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Parohia ortodoxa romana  “Three Holy Hierarchs” Raportul Controlorilor 2006</dc:title>
  <dc:creator>Gigi</dc:creator>
  <cp:lastModifiedBy>Tudor Toma</cp:lastModifiedBy>
  <cp:revision>417</cp:revision>
  <dcterms:created xsi:type="dcterms:W3CDTF">2007-02-10T23:24:58Z</dcterms:created>
  <dcterms:modified xsi:type="dcterms:W3CDTF">2010-05-15T21:08:56Z</dcterms:modified>
</cp:coreProperties>
</file>